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0"/>
  </p:notesMasterIdLst>
  <p:sldIdLst>
    <p:sldId id="354" r:id="rId2"/>
    <p:sldId id="319" r:id="rId3"/>
    <p:sldId id="320" r:id="rId4"/>
    <p:sldId id="382" r:id="rId5"/>
    <p:sldId id="338" r:id="rId6"/>
    <p:sldId id="339" r:id="rId7"/>
    <p:sldId id="258" r:id="rId8"/>
    <p:sldId id="419" r:id="rId9"/>
    <p:sldId id="420" r:id="rId10"/>
    <p:sldId id="315" r:id="rId11"/>
    <p:sldId id="356" r:id="rId12"/>
    <p:sldId id="357" r:id="rId13"/>
    <p:sldId id="355" r:id="rId14"/>
    <p:sldId id="260" r:id="rId15"/>
    <p:sldId id="316" r:id="rId16"/>
    <p:sldId id="311" r:id="rId17"/>
    <p:sldId id="312" r:id="rId18"/>
    <p:sldId id="336" r:id="rId19"/>
    <p:sldId id="337" r:id="rId20"/>
    <p:sldId id="321" r:id="rId21"/>
    <p:sldId id="323" r:id="rId22"/>
    <p:sldId id="330" r:id="rId23"/>
    <p:sldId id="314" r:id="rId24"/>
    <p:sldId id="269" r:id="rId25"/>
    <p:sldId id="262" r:id="rId26"/>
    <p:sldId id="288" r:id="rId27"/>
    <p:sldId id="289" r:id="rId28"/>
    <p:sldId id="290" r:id="rId29"/>
    <p:sldId id="294" r:id="rId30"/>
    <p:sldId id="306" r:id="rId31"/>
    <p:sldId id="307" r:id="rId32"/>
    <p:sldId id="308" r:id="rId33"/>
    <p:sldId id="309" r:id="rId34"/>
    <p:sldId id="271" r:id="rId35"/>
    <p:sldId id="349" r:id="rId36"/>
    <p:sldId id="298" r:id="rId37"/>
    <p:sldId id="300" r:id="rId38"/>
    <p:sldId id="350" r:id="rId39"/>
    <p:sldId id="301" r:id="rId40"/>
    <p:sldId id="421" r:id="rId41"/>
    <p:sldId id="422" r:id="rId42"/>
    <p:sldId id="423" r:id="rId43"/>
    <p:sldId id="424" r:id="rId44"/>
    <p:sldId id="425" r:id="rId45"/>
    <p:sldId id="302" r:id="rId46"/>
    <p:sldId id="303" r:id="rId47"/>
    <p:sldId id="351" r:id="rId48"/>
    <p:sldId id="332" r:id="rId49"/>
    <p:sldId id="333" r:id="rId50"/>
    <p:sldId id="381" r:id="rId51"/>
    <p:sldId id="379" r:id="rId52"/>
    <p:sldId id="383" r:id="rId53"/>
    <p:sldId id="384" r:id="rId54"/>
    <p:sldId id="385" r:id="rId55"/>
    <p:sldId id="386" r:id="rId56"/>
    <p:sldId id="387" r:id="rId57"/>
    <p:sldId id="388" r:id="rId58"/>
    <p:sldId id="389" r:id="rId59"/>
    <p:sldId id="390" r:id="rId60"/>
    <p:sldId id="391" r:id="rId61"/>
    <p:sldId id="392" r:id="rId62"/>
    <p:sldId id="393" r:id="rId63"/>
    <p:sldId id="394" r:id="rId64"/>
    <p:sldId id="395" r:id="rId65"/>
    <p:sldId id="396" r:id="rId66"/>
    <p:sldId id="397" r:id="rId67"/>
    <p:sldId id="398" r:id="rId68"/>
    <p:sldId id="380" r:id="rId69"/>
    <p:sldId id="377" r:id="rId70"/>
    <p:sldId id="399" r:id="rId71"/>
    <p:sldId id="400" r:id="rId72"/>
    <p:sldId id="401" r:id="rId73"/>
    <p:sldId id="402" r:id="rId74"/>
    <p:sldId id="403" r:id="rId75"/>
    <p:sldId id="404" r:id="rId76"/>
    <p:sldId id="405" r:id="rId77"/>
    <p:sldId id="406" r:id="rId78"/>
    <p:sldId id="407" r:id="rId79"/>
    <p:sldId id="408" r:id="rId80"/>
    <p:sldId id="409" r:id="rId81"/>
    <p:sldId id="410" r:id="rId82"/>
    <p:sldId id="411" r:id="rId83"/>
    <p:sldId id="412" r:id="rId84"/>
    <p:sldId id="413" r:id="rId85"/>
    <p:sldId id="414" r:id="rId86"/>
    <p:sldId id="417" r:id="rId87"/>
    <p:sldId id="418" r:id="rId88"/>
    <p:sldId id="331" r:id="rId89"/>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06" autoAdjust="0"/>
    <p:restoredTop sz="94660"/>
  </p:normalViewPr>
  <p:slideViewPr>
    <p:cSldViewPr>
      <p:cViewPr varScale="1">
        <p:scale>
          <a:sx n="74" d="100"/>
          <a:sy n="74" d="100"/>
        </p:scale>
        <p:origin x="1188"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A7229D42-1274-4F34-9447-4F241D011DD8}" type="datetimeFigureOut">
              <a:rPr lang="fr-FR" smtClean="0"/>
              <a:t>28/04/2026</a:t>
            </a:fld>
            <a:endParaRPr lang="fr-FR"/>
          </a:p>
        </p:txBody>
      </p:sp>
      <p:sp>
        <p:nvSpPr>
          <p:cNvPr id="4" name="Espace réservé de l'image des diapositives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1F50B959-0AE6-4341-A921-E49E026123AD}" type="slidenum">
              <a:rPr lang="fr-FR" smtClean="0"/>
              <a:t>‹N°›</a:t>
            </a:fld>
            <a:endParaRPr lang="fr-FR"/>
          </a:p>
        </p:txBody>
      </p:sp>
    </p:spTree>
    <p:extLst>
      <p:ext uri="{BB962C8B-B14F-4D97-AF65-F5344CB8AC3E}">
        <p14:creationId xmlns:p14="http://schemas.microsoft.com/office/powerpoint/2010/main" val="2446710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7</a:t>
            </a:fld>
            <a:endParaRPr lang="fr-FR"/>
          </a:p>
        </p:txBody>
      </p:sp>
    </p:spTree>
    <p:extLst>
      <p:ext uri="{BB962C8B-B14F-4D97-AF65-F5344CB8AC3E}">
        <p14:creationId xmlns:p14="http://schemas.microsoft.com/office/powerpoint/2010/main" val="3250617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18</a:t>
            </a:fld>
            <a:endParaRPr lang="fr-FR"/>
          </a:p>
        </p:txBody>
      </p:sp>
    </p:spTree>
    <p:extLst>
      <p:ext uri="{BB962C8B-B14F-4D97-AF65-F5344CB8AC3E}">
        <p14:creationId xmlns:p14="http://schemas.microsoft.com/office/powerpoint/2010/main" val="2016418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45</a:t>
            </a:fld>
            <a:endParaRPr lang="fr-FR"/>
          </a:p>
        </p:txBody>
      </p:sp>
    </p:spTree>
    <p:extLst>
      <p:ext uri="{BB962C8B-B14F-4D97-AF65-F5344CB8AC3E}">
        <p14:creationId xmlns:p14="http://schemas.microsoft.com/office/powerpoint/2010/main" val="162547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46</a:t>
            </a:fld>
            <a:endParaRPr lang="fr-FR"/>
          </a:p>
        </p:txBody>
      </p:sp>
    </p:spTree>
    <p:extLst>
      <p:ext uri="{BB962C8B-B14F-4D97-AF65-F5344CB8AC3E}">
        <p14:creationId xmlns:p14="http://schemas.microsoft.com/office/powerpoint/2010/main" val="849432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58</a:t>
            </a:fld>
            <a:endParaRPr lang="fr-FR"/>
          </a:p>
        </p:txBody>
      </p:sp>
    </p:spTree>
    <p:extLst>
      <p:ext uri="{BB962C8B-B14F-4D97-AF65-F5344CB8AC3E}">
        <p14:creationId xmlns:p14="http://schemas.microsoft.com/office/powerpoint/2010/main" val="4097720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41A8487-30AA-4DDE-832D-4268A805A4C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1A8487-30AA-4DDE-832D-4268A805A4C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59C16A0F-443E-405F-923D-FDDEB82E17F5}" type="datetimeFigureOut">
              <a:rPr lang="fr-FR" smtClean="0"/>
              <a:pPr/>
              <a:t>28/04/2026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41A8487-30AA-4DDE-832D-4268A805A4C2}"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9C16A0F-443E-405F-923D-FDDEB82E17F5}" type="datetimeFigureOut">
              <a:rPr lang="fr-FR" smtClean="0"/>
              <a:pPr/>
              <a:t>28/04/2026</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41A8487-30AA-4DDE-832D-4268A805A4C2}"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dre 3"/>
          <p:cNvSpPr/>
          <p:nvPr/>
        </p:nvSpPr>
        <p:spPr>
          <a:xfrm>
            <a:off x="172885" y="216416"/>
            <a:ext cx="8678134" cy="2634100"/>
          </a:xfrm>
          <a:prstGeom prst="fram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b="1" u="sng" dirty="0" smtClean="0"/>
          </a:p>
          <a:p>
            <a:pPr algn="ctr"/>
            <a:endParaRPr lang="fr-FR" b="1" u="sng" dirty="0"/>
          </a:p>
          <a:p>
            <a:pPr algn="ctr"/>
            <a:endParaRPr lang="fr-FR" b="1" u="sng" dirty="0" smtClean="0"/>
          </a:p>
          <a:p>
            <a:pPr algn="ctr"/>
            <a:endParaRPr lang="fr-FR" sz="300" b="1" dirty="0" smtClean="0">
              <a:solidFill>
                <a:srgbClr val="002060"/>
              </a:solidFill>
              <a:latin typeface="Arial" panose="020B0604020202020204" pitchFamily="34" charset="0"/>
              <a:cs typeface="Arial" panose="020B0604020202020204" pitchFamily="34" charset="0"/>
            </a:endParaRPr>
          </a:p>
          <a:p>
            <a:pPr algn="ctr"/>
            <a:endParaRPr lang="fr-FR" sz="300" b="1" dirty="0">
              <a:solidFill>
                <a:srgbClr val="002060"/>
              </a:solidFill>
              <a:latin typeface="Arial" panose="020B0604020202020204" pitchFamily="34" charset="0"/>
              <a:cs typeface="Arial" panose="020B0604020202020204" pitchFamily="34" charset="0"/>
            </a:endParaRPr>
          </a:p>
          <a:p>
            <a:pPr algn="ctr"/>
            <a:endParaRPr lang="fr-FR" sz="300" b="1" dirty="0" smtClean="0">
              <a:solidFill>
                <a:srgbClr val="002060"/>
              </a:solidFill>
              <a:latin typeface="Arial" panose="020B0604020202020204" pitchFamily="34" charset="0"/>
              <a:cs typeface="Arial" panose="020B0604020202020204" pitchFamily="34" charset="0"/>
            </a:endParaRPr>
          </a:p>
          <a:p>
            <a:pPr algn="ctr"/>
            <a:endParaRPr lang="fr-FR" sz="300" b="1" dirty="0">
              <a:solidFill>
                <a:srgbClr val="002060"/>
              </a:solidFill>
              <a:latin typeface="Arial" panose="020B0604020202020204" pitchFamily="34" charset="0"/>
              <a:cs typeface="Arial" panose="020B0604020202020204" pitchFamily="34" charset="0"/>
            </a:endParaRPr>
          </a:p>
          <a:p>
            <a:pPr algn="ctr"/>
            <a:endParaRPr lang="fr-FR" sz="300" b="1" dirty="0" smtClean="0">
              <a:solidFill>
                <a:srgbClr val="002060"/>
              </a:solidFill>
              <a:latin typeface="Arial" panose="020B0604020202020204" pitchFamily="34" charset="0"/>
              <a:cs typeface="Arial" panose="020B0604020202020204" pitchFamily="34" charset="0"/>
            </a:endParaRPr>
          </a:p>
          <a:p>
            <a:pPr algn="ctr">
              <a:lnSpc>
                <a:spcPct val="150000"/>
              </a:lnSpc>
            </a:pPr>
            <a:endParaRPr lang="fr-FR" sz="800" b="1" dirty="0" smtClean="0">
              <a:solidFill>
                <a:srgbClr val="002060"/>
              </a:solidFill>
              <a:latin typeface="Arial" panose="020B0604020202020204" pitchFamily="34" charset="0"/>
              <a:cs typeface="Arial" panose="020B0604020202020204" pitchFamily="34" charset="0"/>
            </a:endParaRPr>
          </a:p>
          <a:p>
            <a:pPr algn="ctr"/>
            <a:r>
              <a:rPr lang="fr-FR" sz="3300" b="1" dirty="0" smtClean="0">
                <a:solidFill>
                  <a:srgbClr val="002060"/>
                </a:solidFill>
                <a:latin typeface="Arial" panose="020B0604020202020204" pitchFamily="34" charset="0"/>
                <a:cs typeface="Arial" panose="020B0604020202020204" pitchFamily="34" charset="0"/>
              </a:rPr>
              <a:t>PARTENARIATS OU JOINT-VENTURES</a:t>
            </a:r>
          </a:p>
          <a:p>
            <a:pPr algn="ctr"/>
            <a:r>
              <a:rPr lang="fr-FR" sz="3300" b="1" dirty="0" smtClean="0">
                <a:solidFill>
                  <a:srgbClr val="002060"/>
                </a:solidFill>
                <a:latin typeface="Arial" panose="020B0604020202020204" pitchFamily="34" charset="0"/>
                <a:cs typeface="Arial" panose="020B0604020202020204" pitchFamily="34" charset="0"/>
              </a:rPr>
              <a:t>AU CONGO ET À L’ÉTRANGER</a:t>
            </a:r>
          </a:p>
          <a:p>
            <a:pPr algn="ctr"/>
            <a:endParaRPr lang="fr-FR" sz="3300" b="1" dirty="0">
              <a:latin typeface="Arial" panose="020B0604020202020204" pitchFamily="34" charset="0"/>
              <a:ea typeface="SimSun" panose="02010600030101010101" pitchFamily="2" charset="-122"/>
              <a:cs typeface="Arial" panose="020B0604020202020204" pitchFamily="34" charset="0"/>
            </a:endParaRPr>
          </a:p>
          <a:p>
            <a:pPr indent="-1436370" algn="ctr">
              <a:spcAft>
                <a:spcPts val="0"/>
              </a:spcAft>
              <a:tabLst>
                <a:tab pos="2610485" algn="l"/>
              </a:tabLst>
            </a:pPr>
            <a:endParaRPr lang="fr-FR" sz="200" b="1" dirty="0" smtClean="0">
              <a:solidFill>
                <a:srgbClr val="002060"/>
              </a:solidFill>
              <a:latin typeface="Arial" panose="020B0604020202020204" pitchFamily="34" charset="0"/>
              <a:ea typeface="SimSun" panose="02010600030101010101" pitchFamily="2" charset="-122"/>
            </a:endParaRPr>
          </a:p>
          <a:p>
            <a:pPr indent="-1436370" algn="ctr">
              <a:spcAft>
                <a:spcPts val="0"/>
              </a:spcAft>
              <a:tabLst>
                <a:tab pos="2610485" algn="l"/>
              </a:tabLst>
            </a:pPr>
            <a:endParaRPr lang="fr-FR" sz="200" b="1" dirty="0">
              <a:solidFill>
                <a:srgbClr val="002060"/>
              </a:solidFill>
              <a:latin typeface="Arial" panose="020B0604020202020204" pitchFamily="34" charset="0"/>
              <a:ea typeface="SimSun" panose="02010600030101010101" pitchFamily="2" charset="-122"/>
            </a:endParaRPr>
          </a:p>
          <a:p>
            <a:pPr indent="-1436370" algn="ctr">
              <a:spcAft>
                <a:spcPts val="0"/>
              </a:spcAft>
              <a:tabLst>
                <a:tab pos="2610485" algn="l"/>
              </a:tabLst>
            </a:pPr>
            <a:endParaRPr lang="fr-FR" sz="200" b="1" dirty="0" smtClean="0">
              <a:solidFill>
                <a:srgbClr val="002060"/>
              </a:solidFill>
              <a:latin typeface="Arial" panose="020B0604020202020204" pitchFamily="34" charset="0"/>
              <a:ea typeface="SimSun" panose="02010600030101010101" pitchFamily="2" charset="-122"/>
            </a:endParaRPr>
          </a:p>
          <a:p>
            <a:pPr indent="-1436370" algn="ctr">
              <a:spcAft>
                <a:spcPts val="0"/>
              </a:spcAft>
              <a:tabLst>
                <a:tab pos="2610485" algn="l"/>
              </a:tabLst>
            </a:pPr>
            <a:endParaRPr lang="fr-FR" sz="200" b="1" dirty="0">
              <a:solidFill>
                <a:srgbClr val="002060"/>
              </a:solidFill>
              <a:latin typeface="Arial" panose="020B0604020202020204" pitchFamily="34" charset="0"/>
              <a:ea typeface="SimSun" panose="02010600030101010101" pitchFamily="2" charset="-122"/>
            </a:endParaRPr>
          </a:p>
          <a:p>
            <a:pPr marL="1117600" indent="-1117600" algn="ctr">
              <a:spcAft>
                <a:spcPts val="0"/>
              </a:spcAft>
              <a:tabLst>
                <a:tab pos="1955800" algn="l"/>
              </a:tabLst>
            </a:pPr>
            <a:r>
              <a:rPr lang="fr-FR" sz="3600" b="1" dirty="0" smtClean="0">
                <a:latin typeface="Arial" panose="020B0604020202020204" pitchFamily="34" charset="0"/>
                <a:ea typeface="SimSun" panose="02010600030101010101" pitchFamily="2" charset="-122"/>
              </a:rPr>
              <a:t> </a:t>
            </a:r>
            <a:endParaRPr lang="fr-FR" sz="3600" dirty="0" smtClean="0">
              <a:latin typeface="Arial" panose="020B0604020202020204" pitchFamily="34" charset="0"/>
              <a:ea typeface="SimSun" panose="02010600030101010101" pitchFamily="2" charset="-122"/>
            </a:endParaRPr>
          </a:p>
          <a:p>
            <a:pPr algn="ctr"/>
            <a:endParaRPr lang="fr-FR" sz="2400" dirty="0">
              <a:latin typeface="Arial Rounded MT Bold" pitchFamily="34" charset="0"/>
            </a:endParaRPr>
          </a:p>
        </p:txBody>
      </p:sp>
      <p:sp>
        <p:nvSpPr>
          <p:cNvPr id="5" name="ZoneTexte 4"/>
          <p:cNvSpPr txBox="1"/>
          <p:nvPr/>
        </p:nvSpPr>
        <p:spPr>
          <a:xfrm>
            <a:off x="354075" y="2967529"/>
            <a:ext cx="8496944" cy="1754326"/>
          </a:xfrm>
          <a:prstGeom prst="rect">
            <a:avLst/>
          </a:prstGeom>
          <a:noFill/>
        </p:spPr>
        <p:txBody>
          <a:bodyPr wrap="square" rtlCol="0">
            <a:spAutoFit/>
          </a:bodyPr>
          <a:lstStyle/>
          <a:p>
            <a:pPr algn="ctr"/>
            <a:r>
              <a:rPr lang="fr-FR" b="1" dirty="0">
                <a:solidFill>
                  <a:srgbClr val="002060"/>
                </a:solidFill>
              </a:rPr>
              <a:t>PRESENTÉ PAR  :</a:t>
            </a:r>
          </a:p>
          <a:p>
            <a:pPr algn="ctr"/>
            <a:r>
              <a:rPr lang="fr-FR" b="1" dirty="0">
                <a:solidFill>
                  <a:srgbClr val="002060"/>
                </a:solidFill>
              </a:rPr>
              <a:t>Mme PHILOMENE MEDAH</a:t>
            </a:r>
          </a:p>
          <a:p>
            <a:pPr algn="ctr"/>
            <a:r>
              <a:rPr lang="fr-FR" b="1" i="1" dirty="0">
                <a:solidFill>
                  <a:srgbClr val="002060"/>
                </a:solidFill>
              </a:rPr>
              <a:t>Juriste, Conseil en propriété industrielle</a:t>
            </a:r>
            <a:endParaRPr lang="fr-FR" dirty="0">
              <a:solidFill>
                <a:srgbClr val="002060"/>
              </a:solidFill>
            </a:endParaRPr>
          </a:p>
          <a:p>
            <a:pPr algn="ctr"/>
            <a:r>
              <a:rPr lang="fr-FR" b="1" i="1" dirty="0">
                <a:solidFill>
                  <a:srgbClr val="002060"/>
                </a:solidFill>
              </a:rPr>
              <a:t>Mandataire agréée auprès de l’OAPI</a:t>
            </a:r>
          </a:p>
          <a:p>
            <a:pPr algn="ctr"/>
            <a:r>
              <a:rPr lang="fr-FR" b="1" i="1" dirty="0">
                <a:solidFill>
                  <a:srgbClr val="002060"/>
                </a:solidFill>
              </a:rPr>
              <a:t>Directrice du Cabinet MEDAH B. Philomène   </a:t>
            </a:r>
          </a:p>
          <a:p>
            <a:pPr algn="ctr"/>
            <a:r>
              <a:rPr lang="fr-FR" b="1" dirty="0">
                <a:solidFill>
                  <a:srgbClr val="002060"/>
                </a:solidFill>
              </a:rPr>
              <a:t>TEL : + 226  76 40 79 08 / 78 03 22 02</a:t>
            </a:r>
            <a:endParaRPr lang="fr-FR" dirty="0">
              <a:solidFill>
                <a:srgbClr val="002060"/>
              </a:solidFill>
            </a:endParaRPr>
          </a:p>
        </p:txBody>
      </p:sp>
      <p:sp>
        <p:nvSpPr>
          <p:cNvPr id="6" name="ZoneTexte 5"/>
          <p:cNvSpPr txBox="1"/>
          <p:nvPr/>
        </p:nvSpPr>
        <p:spPr>
          <a:xfrm>
            <a:off x="172885" y="4744024"/>
            <a:ext cx="8859324" cy="1908215"/>
          </a:xfrm>
          <a:prstGeom prst="rect">
            <a:avLst/>
          </a:prstGeom>
          <a:noFill/>
        </p:spPr>
        <p:txBody>
          <a:bodyPr wrap="square" rtlCol="0">
            <a:spAutoFit/>
          </a:bodyPr>
          <a:lstStyle/>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r>
              <a:rPr lang="fr-FR" sz="2400" b="1" dirty="0" smtClean="0">
                <a:solidFill>
                  <a:srgbClr val="002060"/>
                </a:solidFill>
              </a:rPr>
              <a:t>Cabinet </a:t>
            </a:r>
            <a:r>
              <a:rPr lang="fr-FR" sz="2400" b="1" dirty="0">
                <a:solidFill>
                  <a:srgbClr val="002060"/>
                </a:solidFill>
              </a:rPr>
              <a:t>MEDAH B. PHILOMENE</a:t>
            </a:r>
            <a:r>
              <a:rPr lang="fr-FR" b="1" dirty="0">
                <a:solidFill>
                  <a:srgbClr val="002060"/>
                </a:solidFill>
              </a:rPr>
              <a:t/>
            </a:r>
            <a:br>
              <a:rPr lang="fr-FR" b="1" dirty="0">
                <a:solidFill>
                  <a:srgbClr val="002060"/>
                </a:solidFill>
              </a:rPr>
            </a:br>
            <a:r>
              <a:rPr lang="fr-FR" b="1" i="1" dirty="0">
                <a:solidFill>
                  <a:srgbClr val="002060"/>
                </a:solidFill>
              </a:rPr>
              <a:t>Mandataire agréé auprès de l'OAPI</a:t>
            </a:r>
            <a:r>
              <a:rPr lang="fr-FR" b="1" dirty="0">
                <a:solidFill>
                  <a:srgbClr val="002060"/>
                </a:solidFill>
              </a:rPr>
              <a:t/>
            </a:r>
            <a:br>
              <a:rPr lang="fr-FR" b="1" dirty="0">
                <a:solidFill>
                  <a:srgbClr val="002060"/>
                </a:solidFill>
              </a:rPr>
            </a:br>
            <a:r>
              <a:rPr lang="fr-FR" b="1" dirty="0">
                <a:solidFill>
                  <a:srgbClr val="002060"/>
                </a:solidFill>
              </a:rPr>
              <a:t>05 BV 30105 OUAGADOUGOU PATTE D’OIE 05 / BURKINA </a:t>
            </a:r>
            <a:r>
              <a:rPr lang="fr-FR" b="1" dirty="0" smtClean="0">
                <a:solidFill>
                  <a:srgbClr val="002060"/>
                </a:solidFill>
              </a:rPr>
              <a:t>FASO</a:t>
            </a:r>
          </a:p>
          <a:p>
            <a:endParaRPr lang="fr-FR" sz="400" b="1" dirty="0" smtClean="0">
              <a:solidFill>
                <a:srgbClr val="002060"/>
              </a:solidFill>
            </a:endParaRPr>
          </a:p>
          <a:p>
            <a:r>
              <a:rPr lang="fr-FR" b="1" dirty="0" smtClean="0">
                <a:solidFill>
                  <a:srgbClr val="002060"/>
                </a:solidFill>
              </a:rPr>
              <a:t>                                                                                                                         </a:t>
            </a:r>
            <a:endParaRPr lang="fr-FR" dirty="0" smtClean="0">
              <a:solidFill>
                <a:srgbClr val="002060"/>
              </a:solidFill>
            </a:endParaRPr>
          </a:p>
          <a:p>
            <a:pPr algn="r"/>
            <a:r>
              <a:rPr lang="fr-FR" b="1" dirty="0">
                <a:solidFill>
                  <a:srgbClr val="002060"/>
                </a:solidFill>
                <a:latin typeface="Arial" panose="020B0604020202020204" pitchFamily="34" charset="0"/>
                <a:cs typeface="Arial" panose="020B0604020202020204" pitchFamily="34" charset="0"/>
              </a:rPr>
              <a:t>Kinshasa, du </a:t>
            </a:r>
            <a:r>
              <a:rPr lang="fr-FR" b="1" dirty="0" smtClean="0">
                <a:solidFill>
                  <a:srgbClr val="002060"/>
                </a:solidFill>
                <a:latin typeface="Arial" panose="020B0604020202020204" pitchFamily="34" charset="0"/>
                <a:cs typeface="Arial" panose="020B0604020202020204" pitchFamily="34" charset="0"/>
              </a:rPr>
              <a:t>27 </a:t>
            </a:r>
            <a:r>
              <a:rPr lang="fr-FR" b="1" dirty="0">
                <a:solidFill>
                  <a:srgbClr val="002060"/>
                </a:solidFill>
                <a:latin typeface="Arial" panose="020B0604020202020204" pitchFamily="34" charset="0"/>
                <a:cs typeface="Arial" panose="020B0604020202020204" pitchFamily="34" charset="0"/>
              </a:rPr>
              <a:t>au </a:t>
            </a:r>
            <a:r>
              <a:rPr lang="fr-FR" b="1" dirty="0" smtClean="0">
                <a:solidFill>
                  <a:srgbClr val="002060"/>
                </a:solidFill>
                <a:latin typeface="Arial" panose="020B0604020202020204" pitchFamily="34" charset="0"/>
                <a:cs typeface="Arial" panose="020B0604020202020204" pitchFamily="34" charset="0"/>
              </a:rPr>
              <a:t>29 avril 2026 </a:t>
            </a:r>
            <a:endParaRPr lang="fr-FR"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3299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76672"/>
            <a:ext cx="8856984" cy="954107"/>
          </a:xfrm>
          <a:prstGeom prst="rect">
            <a:avLst/>
          </a:prstGeom>
        </p:spPr>
        <p:txBody>
          <a:bodyPr wrap="square">
            <a:spAutoFit/>
          </a:bodyPr>
          <a:lstStyle/>
          <a:p>
            <a:pPr lvl="0" algn="just"/>
            <a:endParaRPr lang="fr-FR" sz="2800" dirty="0">
              <a:solidFill>
                <a:srgbClr val="002060"/>
              </a:solidFill>
              <a:latin typeface="Arial" panose="020B0604020202020204" pitchFamily="34" charset="0"/>
              <a:cs typeface="Arial" panose="020B0604020202020204" pitchFamily="34" charset="0"/>
            </a:endParaRPr>
          </a:p>
          <a:p>
            <a:pPr lvl="0" algn="just"/>
            <a:endParaRPr 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Rectangle 3"/>
          <p:cNvSpPr/>
          <p:nvPr/>
        </p:nvSpPr>
        <p:spPr>
          <a:xfrm>
            <a:off x="359532" y="953725"/>
            <a:ext cx="8496944" cy="5139869"/>
          </a:xfrm>
          <a:prstGeom prst="rect">
            <a:avLst/>
          </a:prstGeom>
        </p:spPr>
        <p:txBody>
          <a:bodyPr wrap="square">
            <a:spAutoFit/>
          </a:bodyPr>
          <a:lstStyle/>
          <a:p>
            <a:pPr algn="just"/>
            <a:r>
              <a:rPr lang="fr-FR" sz="2800" dirty="0" smtClean="0">
                <a:solidFill>
                  <a:srgbClr val="002060"/>
                </a:solidFill>
                <a:latin typeface="Arial" panose="020B0604020202020204" pitchFamily="34" charset="0"/>
                <a:cs typeface="Arial" panose="020B0604020202020204" pitchFamily="34" charset="0"/>
              </a:rPr>
              <a:t>fournir de nouveaux </a:t>
            </a:r>
            <a:r>
              <a:rPr lang="fr-FR" sz="2800" dirty="0">
                <a:solidFill>
                  <a:srgbClr val="002060"/>
                </a:solidFill>
                <a:latin typeface="Arial" panose="020B0604020202020204" pitchFamily="34" charset="0"/>
                <a:cs typeface="Arial" panose="020B0604020202020204" pitchFamily="34" charset="0"/>
              </a:rPr>
              <a:t>biens et services et/ou d'améliorer la qualité des biens et services et facilite l'accès à des marchés jusqu’alors inconnus.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2400" dirty="0" smtClean="0">
              <a:solidFill>
                <a:srgbClr val="00206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Cette </a:t>
            </a:r>
            <a:r>
              <a:rPr lang="fr-FR" sz="2800" dirty="0">
                <a:solidFill>
                  <a:srgbClr val="002060"/>
                </a:solidFill>
                <a:latin typeface="Arial" panose="020B0604020202020204" pitchFamily="34" charset="0"/>
                <a:cs typeface="Arial" panose="020B0604020202020204" pitchFamily="34" charset="0"/>
              </a:rPr>
              <a:t>alliance permet également </a:t>
            </a:r>
            <a:r>
              <a:rPr lang="fr-FR" sz="2800" dirty="0" smtClean="0">
                <a:solidFill>
                  <a:srgbClr val="002060"/>
                </a:solidFill>
                <a:latin typeface="Arial" panose="020B0604020202020204" pitchFamily="34" charset="0"/>
                <a:cs typeface="Arial" panose="020B0604020202020204" pitchFamily="34" charset="0"/>
              </a:rPr>
              <a:t>de </a:t>
            </a:r>
            <a:r>
              <a:rPr lang="fr-FR" sz="2800" dirty="0">
                <a:solidFill>
                  <a:srgbClr val="002060"/>
                </a:solidFill>
                <a:latin typeface="Arial" panose="020B0604020202020204" pitchFamily="34" charset="0"/>
                <a:cs typeface="Arial" panose="020B0604020202020204" pitchFamily="34" charset="0"/>
              </a:rPr>
              <a:t>coopérer en vue d'utiliser des sites et des moyens de </a:t>
            </a:r>
            <a:r>
              <a:rPr lang="fr-FR" sz="2800" dirty="0" smtClean="0">
                <a:solidFill>
                  <a:srgbClr val="002060"/>
                </a:solidFill>
                <a:latin typeface="Arial" panose="020B0604020202020204" pitchFamily="34" charset="0"/>
                <a:cs typeface="Arial" panose="020B0604020202020204" pitchFamily="34" charset="0"/>
              </a:rPr>
              <a:t>production.</a:t>
            </a:r>
          </a:p>
          <a:p>
            <a:pPr algn="just"/>
            <a:endParaRPr lang="fr-FR" sz="2400" dirty="0" smtClean="0">
              <a:solidFill>
                <a:srgbClr val="00206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Par </a:t>
            </a:r>
            <a:r>
              <a:rPr lang="fr-FR" sz="2800" dirty="0">
                <a:solidFill>
                  <a:srgbClr val="002060"/>
                </a:solidFill>
                <a:latin typeface="Arial" panose="020B0604020202020204" pitchFamily="34" charset="0"/>
                <a:cs typeface="Arial" panose="020B0604020202020204" pitchFamily="34" charset="0"/>
              </a:rPr>
              <a:t>ailleurs, la création d'une </a:t>
            </a:r>
            <a:r>
              <a:rPr lang="fr-FR" sz="2800" dirty="0" smtClean="0">
                <a:solidFill>
                  <a:srgbClr val="002060"/>
                </a:solidFill>
                <a:latin typeface="Arial" panose="020B0604020202020204" pitchFamily="34" charset="0"/>
                <a:cs typeface="Arial" panose="020B0604020202020204" pitchFamily="34" charset="0"/>
              </a:rPr>
              <a:t>joint-venture</a:t>
            </a:r>
            <a:r>
              <a:rPr lang="fr-FR" sz="2800" dirty="0">
                <a:solidFill>
                  <a:srgbClr val="002060"/>
                </a:solidFill>
                <a:latin typeface="Arial" panose="020B0604020202020204" pitchFamily="34" charset="0"/>
                <a:cs typeface="Arial" panose="020B0604020202020204" pitchFamily="34" charset="0"/>
              </a:rPr>
              <a:t> peut également être motivée par des réglementations gouvernementales strictes dans les pays</a:t>
            </a:r>
            <a:r>
              <a:rPr lang="fr-FR" sz="2800" b="1" dirty="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soucieux de protéger leurs entreprises nationales. </a:t>
            </a:r>
          </a:p>
        </p:txBody>
      </p:sp>
    </p:spTree>
    <p:extLst>
      <p:ext uri="{BB962C8B-B14F-4D97-AF65-F5344CB8AC3E}">
        <p14:creationId xmlns:p14="http://schemas.microsoft.com/office/powerpoint/2010/main" val="1023260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908720"/>
            <a:ext cx="8280920" cy="5386090"/>
          </a:xfrm>
          <a:prstGeom prst="rect">
            <a:avLst/>
          </a:prstGeom>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effet, dans ces pays, l'accès à certains marchés est réservé uniquement aux entreprises nationales, les entreprises étrangères se </a:t>
            </a:r>
            <a:r>
              <a:rPr lang="fr-FR" sz="2800" dirty="0" smtClean="0">
                <a:solidFill>
                  <a:srgbClr val="002060"/>
                </a:solidFill>
                <a:latin typeface="Arial" panose="020B0604020202020204" pitchFamily="34" charset="0"/>
                <a:cs typeface="Arial" panose="020B0604020202020204" pitchFamily="34" charset="0"/>
              </a:rPr>
              <a:t>heurtant </a:t>
            </a:r>
            <a:r>
              <a:rPr lang="fr-FR" sz="2800" dirty="0">
                <a:solidFill>
                  <a:srgbClr val="002060"/>
                </a:solidFill>
                <a:latin typeface="Arial" panose="020B0604020202020204" pitchFamily="34" charset="0"/>
                <a:cs typeface="Arial" panose="020B0604020202020204" pitchFamily="34" charset="0"/>
              </a:rPr>
              <a:t>systématiquement </a:t>
            </a:r>
            <a:r>
              <a:rPr lang="fr-FR" sz="2800" dirty="0" smtClean="0">
                <a:solidFill>
                  <a:srgbClr val="002060"/>
                </a:solidFill>
                <a:latin typeface="Arial" panose="020B0604020202020204" pitchFamily="34" charset="0"/>
                <a:cs typeface="Arial" panose="020B0604020202020204" pitchFamily="34" charset="0"/>
              </a:rPr>
              <a:t>à un refus d’y accéder.</a:t>
            </a:r>
          </a:p>
          <a:p>
            <a:pPr algn="just"/>
            <a:endParaRPr lang="fr-FR"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Ces </a:t>
            </a:r>
            <a:r>
              <a:rPr lang="fr-FR" sz="2800" dirty="0">
                <a:solidFill>
                  <a:srgbClr val="002060"/>
                </a:solidFill>
                <a:latin typeface="Arial" panose="020B0604020202020204" pitchFamily="34" charset="0"/>
                <a:cs typeface="Arial" panose="020B0604020202020204" pitchFamily="34" charset="0"/>
              </a:rPr>
              <a:t>entreprises étrangères sont donc obligées de coopérer avec </a:t>
            </a:r>
            <a:r>
              <a:rPr lang="fr-FR" sz="2800" dirty="0" smtClean="0">
                <a:solidFill>
                  <a:srgbClr val="002060"/>
                </a:solidFill>
                <a:latin typeface="Arial" panose="020B0604020202020204" pitchFamily="34" charset="0"/>
                <a:cs typeface="Arial" panose="020B0604020202020204" pitchFamily="34" charset="0"/>
              </a:rPr>
              <a:t>des entreprises nationales </a:t>
            </a:r>
            <a:r>
              <a:rPr lang="fr-FR" sz="2800" dirty="0">
                <a:solidFill>
                  <a:srgbClr val="002060"/>
                </a:solidFill>
                <a:latin typeface="Arial" panose="020B0604020202020204" pitchFamily="34" charset="0"/>
                <a:cs typeface="Arial" panose="020B0604020202020204" pitchFamily="34" charset="0"/>
              </a:rPr>
              <a:t>pour pouvoir opérer sur le marché étranger</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somme les principales raisons de la création d’une joint-venture peuvent se résumer comme suit</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6942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8352928" cy="6217087"/>
          </a:xfrm>
          <a:prstGeom prst="rect">
            <a:avLst/>
          </a:prstGeom>
        </p:spPr>
        <p:txBody>
          <a:bodyPr wrap="square">
            <a:spAutoFit/>
          </a:bodyPr>
          <a:lstStyle/>
          <a:p>
            <a:pPr marL="457200" lvl="0" indent="-457200" algn="just">
              <a:buFont typeface="Wingdings" panose="05000000000000000000" pitchFamily="2" charset="2"/>
              <a:buChar char="Ø"/>
            </a:pPr>
            <a:r>
              <a:rPr lang="fr-FR" sz="2800" dirty="0" smtClean="0">
                <a:solidFill>
                  <a:srgbClr val="002060"/>
                </a:solidFill>
                <a:latin typeface="Arial" panose="020B0604020202020204" pitchFamily="34" charset="0"/>
                <a:cs typeface="Arial" panose="020B0604020202020204" pitchFamily="34" charset="0"/>
              </a:rPr>
              <a:t> </a:t>
            </a:r>
            <a:r>
              <a:rPr lang="fr-FR" sz="2800" b="1" dirty="0">
                <a:solidFill>
                  <a:srgbClr val="002060"/>
                </a:solidFill>
                <a:latin typeface="Arial" panose="020B0604020202020204" pitchFamily="34" charset="0"/>
                <a:cs typeface="Arial" panose="020B0604020202020204" pitchFamily="34" charset="0"/>
              </a:rPr>
              <a:t>Partage des risques et des coûts:</a:t>
            </a:r>
            <a:r>
              <a:rPr lang="fr-FR" sz="2800" dirty="0">
                <a:solidFill>
                  <a:srgbClr val="002060"/>
                </a:solidFill>
                <a:latin typeface="Arial" panose="020B0604020202020204" pitchFamily="34" charset="0"/>
                <a:cs typeface="Arial" panose="020B0604020202020204" pitchFamily="34" charset="0"/>
              </a:rPr>
              <a:t> l</a:t>
            </a:r>
            <a:r>
              <a:rPr lang="fr-FR" sz="2800" dirty="0" smtClean="0">
                <a:solidFill>
                  <a:srgbClr val="002060"/>
                </a:solidFill>
                <a:latin typeface="Arial" panose="020B0604020202020204" pitchFamily="34" charset="0"/>
                <a:cs typeface="Arial" panose="020B0604020202020204" pitchFamily="34" charset="0"/>
              </a:rPr>
              <a:t>es </a:t>
            </a:r>
            <a:r>
              <a:rPr lang="fr-FR" sz="2800" dirty="0">
                <a:solidFill>
                  <a:srgbClr val="002060"/>
                </a:solidFill>
                <a:latin typeface="Arial" panose="020B0604020202020204" pitchFamily="34" charset="0"/>
                <a:cs typeface="Arial" panose="020B0604020202020204" pitchFamily="34" charset="0"/>
              </a:rPr>
              <a:t>investissements, charges et risques financiers sont répartis entre les partenaires, ce qui est idéal pour les grands projets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Ø"/>
            </a:pPr>
            <a:r>
              <a:rPr lang="fr-FR" sz="2800" b="1" dirty="0">
                <a:solidFill>
                  <a:srgbClr val="002060"/>
                </a:solidFill>
                <a:latin typeface="Arial" panose="020B0604020202020204" pitchFamily="34" charset="0"/>
                <a:cs typeface="Arial" panose="020B0604020202020204" pitchFamily="34" charset="0"/>
              </a:rPr>
              <a:t>Accès à de nouveaux </a:t>
            </a:r>
            <a:r>
              <a:rPr lang="fr-FR" sz="2800" b="1" dirty="0" smtClean="0">
                <a:solidFill>
                  <a:srgbClr val="002060"/>
                </a:solidFill>
                <a:latin typeface="Arial" panose="020B0604020202020204" pitchFamily="34" charset="0"/>
                <a:cs typeface="Arial" panose="020B0604020202020204" pitchFamily="34" charset="0"/>
              </a:rPr>
              <a:t>marchés: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elle </a:t>
            </a:r>
            <a:r>
              <a:rPr lang="fr-FR" sz="2800" dirty="0">
                <a:solidFill>
                  <a:srgbClr val="002060"/>
                </a:solidFill>
                <a:latin typeface="Arial" panose="020B0604020202020204" pitchFamily="34" charset="0"/>
                <a:cs typeface="Arial" panose="020B0604020202020204" pitchFamily="34" charset="0"/>
              </a:rPr>
              <a:t>facilite l'entrée sur des marchés </a:t>
            </a:r>
            <a:r>
              <a:rPr lang="fr-FR" sz="2800" dirty="0" smtClean="0">
                <a:solidFill>
                  <a:srgbClr val="002060"/>
                </a:solidFill>
                <a:latin typeface="Arial" panose="020B0604020202020204" pitchFamily="34" charset="0"/>
                <a:cs typeface="Arial" panose="020B0604020202020204" pitchFamily="34" charset="0"/>
              </a:rPr>
              <a:t>étrangers.</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Ø"/>
            </a:pPr>
            <a:r>
              <a:rPr lang="fr-FR" sz="2800" b="1" dirty="0">
                <a:solidFill>
                  <a:srgbClr val="002060"/>
                </a:solidFill>
                <a:latin typeface="Arial" panose="020B0604020202020204" pitchFamily="34" charset="0"/>
                <a:cs typeface="Arial" panose="020B0604020202020204" pitchFamily="34" charset="0"/>
              </a:rPr>
              <a:t>Mutualisation des ressources et </a:t>
            </a:r>
            <a:r>
              <a:rPr lang="fr-FR" sz="2800" b="1" dirty="0" smtClean="0">
                <a:solidFill>
                  <a:srgbClr val="002060"/>
                </a:solidFill>
                <a:latin typeface="Arial" panose="020B0604020202020204" pitchFamily="34" charset="0"/>
                <a:cs typeface="Arial" panose="020B0604020202020204" pitchFamily="34" charset="0"/>
              </a:rPr>
              <a:t>compétences: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mutualisation </a:t>
            </a:r>
            <a:r>
              <a:rPr lang="fr-FR" sz="2800" dirty="0">
                <a:solidFill>
                  <a:srgbClr val="002060"/>
                </a:solidFill>
                <a:latin typeface="Arial" panose="020B0604020202020204" pitchFamily="34" charset="0"/>
                <a:cs typeface="Arial" panose="020B0604020202020204" pitchFamily="34" charset="0"/>
              </a:rPr>
              <a:t>des expertises, technologies, sites et moyens </a:t>
            </a:r>
            <a:r>
              <a:rPr lang="fr-FR" sz="2800" dirty="0" smtClean="0">
                <a:solidFill>
                  <a:srgbClr val="002060"/>
                </a:solidFill>
                <a:latin typeface="Arial" panose="020B0604020202020204" pitchFamily="34" charset="0"/>
                <a:cs typeface="Arial" panose="020B0604020202020204" pitchFamily="34" charset="0"/>
              </a:rPr>
              <a:t>de </a:t>
            </a:r>
            <a:r>
              <a:rPr lang="fr-FR" sz="2800" dirty="0">
                <a:solidFill>
                  <a:srgbClr val="002060"/>
                </a:solidFill>
                <a:latin typeface="Arial" panose="020B0604020202020204" pitchFamily="34" charset="0"/>
                <a:cs typeface="Arial" panose="020B0604020202020204" pitchFamily="34" charset="0"/>
              </a:rPr>
              <a:t>production</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Ø"/>
            </a:pPr>
            <a:r>
              <a:rPr lang="fr-FR" sz="2800" b="1" dirty="0">
                <a:solidFill>
                  <a:srgbClr val="002060"/>
                </a:solidFill>
                <a:latin typeface="Arial" panose="020B0604020202020204" pitchFamily="34" charset="0"/>
                <a:cs typeface="Arial" panose="020B0604020202020204" pitchFamily="34" charset="0"/>
              </a:rPr>
              <a:t>Accélération de la croissance:</a:t>
            </a:r>
            <a:r>
              <a:rPr lang="fr-FR" sz="2800" dirty="0">
                <a:solidFill>
                  <a:srgbClr val="002060"/>
                </a:solidFill>
                <a:latin typeface="Arial" panose="020B0604020202020204" pitchFamily="34" charset="0"/>
                <a:cs typeface="Arial" panose="020B0604020202020204" pitchFamily="34" charset="0"/>
              </a:rPr>
              <a:t> permet un développement plus rapide des </a:t>
            </a:r>
            <a:r>
              <a:rPr lang="fr-FR" sz="2800" dirty="0" smtClean="0">
                <a:solidFill>
                  <a:srgbClr val="002060"/>
                </a:solidFill>
                <a:latin typeface="Arial" panose="020B0604020202020204" pitchFamily="34" charset="0"/>
                <a:cs typeface="Arial" panose="020B0604020202020204" pitchFamily="34" charset="0"/>
              </a:rPr>
              <a:t>entreprises </a:t>
            </a:r>
            <a:r>
              <a:rPr lang="fr-FR" sz="2800" dirty="0">
                <a:solidFill>
                  <a:srgbClr val="002060"/>
                </a:solidFill>
                <a:latin typeface="Arial" panose="020B0604020202020204" pitchFamily="34" charset="0"/>
                <a:cs typeface="Arial" panose="020B0604020202020204" pitchFamily="34" charset="0"/>
              </a:rPr>
              <a:t>de l’alliance et améliore la productivité</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0055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692696"/>
            <a:ext cx="7560840" cy="5386090"/>
          </a:xfrm>
          <a:prstGeom prst="rect">
            <a:avLst/>
          </a:prstGeom>
        </p:spPr>
        <p:txBody>
          <a:bodyPr wrap="square">
            <a:spAutoFit/>
          </a:bodyPr>
          <a:lstStyle/>
          <a:p>
            <a:pPr lvl="0" algn="just"/>
            <a:endParaRPr lang="fr-FR" sz="2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Synergies </a:t>
            </a:r>
            <a:r>
              <a:rPr lang="fr-FR" sz="2800" b="1" dirty="0" smtClean="0">
                <a:solidFill>
                  <a:srgbClr val="002060"/>
                </a:solidFill>
                <a:latin typeface="Arial" panose="020B0604020202020204" pitchFamily="34" charset="0"/>
                <a:cs typeface="Arial" panose="020B0604020202020204" pitchFamily="34" charset="0"/>
              </a:rPr>
              <a:t>d'expertise:</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v</a:t>
            </a:r>
            <a:r>
              <a:rPr lang="fr-FR" sz="2800" dirty="0" smtClean="0">
                <a:solidFill>
                  <a:srgbClr val="002060"/>
                </a:solidFill>
                <a:latin typeface="Arial" panose="020B0604020202020204" pitchFamily="34" charset="0"/>
                <a:cs typeface="Arial" panose="020B0604020202020204" pitchFamily="34" charset="0"/>
              </a:rPr>
              <a:t>ous </a:t>
            </a:r>
            <a:r>
              <a:rPr lang="fr-FR" sz="2800" dirty="0">
                <a:solidFill>
                  <a:srgbClr val="002060"/>
                </a:solidFill>
                <a:latin typeface="Arial" panose="020B0604020202020204" pitchFamily="34" charset="0"/>
                <a:cs typeface="Arial" panose="020B0604020202020204" pitchFamily="34" charset="0"/>
              </a:rPr>
              <a:t>bénéficiez du savoir-faire technologique ou opérationnel du partenaire, et vice versa, ce qui stimule l'innovation</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dirty="0" smtClean="0">
              <a:solidFill>
                <a:srgbClr val="002060"/>
              </a:solidFill>
              <a:latin typeface="Arial" panose="020B0604020202020204" pitchFamily="34" charset="0"/>
              <a:cs typeface="Arial" panose="020B0604020202020204" pitchFamily="34" charset="0"/>
            </a:endParaRPr>
          </a:p>
          <a:p>
            <a:pPr lvl="0" algn="just"/>
            <a:endParaRPr lang="fr-FR"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Il faut noter qu’aujourd’hui les </a:t>
            </a:r>
            <a:r>
              <a:rPr lang="fr-FR" sz="2800" dirty="0" smtClean="0">
                <a:solidFill>
                  <a:srgbClr val="002060"/>
                </a:solidFill>
                <a:latin typeface="Arial" panose="020B0604020202020204" pitchFamily="34" charset="0"/>
                <a:cs typeface="Arial" panose="020B0604020202020204" pitchFamily="34" charset="0"/>
              </a:rPr>
              <a:t>joint-ventures </a:t>
            </a:r>
            <a:r>
              <a:rPr lang="fr-FR" sz="2800" dirty="0">
                <a:solidFill>
                  <a:srgbClr val="002060"/>
                </a:solidFill>
                <a:latin typeface="Arial" panose="020B0604020202020204" pitchFamily="34" charset="0"/>
                <a:cs typeface="Arial" panose="020B0604020202020204" pitchFamily="34" charset="0"/>
              </a:rPr>
              <a:t>sont un levier puissant pour accélérer la croissance sans les risques d'une fusion complète, c’est pourquoi, les entreprises optent de plus en plus pour ce type d’alliance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5364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3528" y="476672"/>
            <a:ext cx="8424936" cy="6093976"/>
          </a:xfrm>
          <a:prstGeom prst="rect">
            <a:avLst/>
          </a:prstGeom>
          <a:noFill/>
        </p:spPr>
        <p:txBody>
          <a:bodyPr wrap="square" rtlCol="0">
            <a:spAutoFit/>
          </a:bodyPr>
          <a:lstStyle/>
          <a:p>
            <a:pPr lvl="0" algn="ctr"/>
            <a:r>
              <a:rPr lang="fr-FR" sz="2800" b="1" u="sng" dirty="0" smtClean="0">
                <a:solidFill>
                  <a:srgbClr val="002060"/>
                </a:solidFill>
                <a:latin typeface="Arial" panose="020B0604020202020204" pitchFamily="34" charset="0"/>
                <a:cs typeface="Arial" panose="020B0604020202020204" pitchFamily="34" charset="0"/>
              </a:rPr>
              <a:t>III / QUELS SONT LES DIFFÉRENTS TYPES</a:t>
            </a:r>
            <a:r>
              <a:rPr lang="fr-FR" sz="2800" b="1" dirty="0" smtClean="0">
                <a:solidFill>
                  <a:srgbClr val="002060"/>
                </a:solidFill>
                <a:latin typeface="Arial" panose="020B0604020202020204" pitchFamily="34" charset="0"/>
                <a:cs typeface="Arial" panose="020B0604020202020204" pitchFamily="34" charset="0"/>
              </a:rPr>
              <a:t>                              </a:t>
            </a:r>
            <a:r>
              <a:rPr lang="fr-FR" sz="2800" b="1" u="sng" dirty="0" smtClean="0">
                <a:solidFill>
                  <a:srgbClr val="002060"/>
                </a:solidFill>
                <a:latin typeface="Arial" panose="020B0604020202020204" pitchFamily="34" charset="0"/>
                <a:cs typeface="Arial" panose="020B0604020202020204" pitchFamily="34" charset="0"/>
              </a:rPr>
              <a:t>DE JOINT-VENTURE?</a:t>
            </a:r>
          </a:p>
          <a:p>
            <a:pPr lvl="0" algn="ctr"/>
            <a:endParaRPr lang="fr-FR" sz="1400" b="1" u="sng"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Les coentreprises </a:t>
            </a:r>
            <a:r>
              <a:rPr lang="fr-FR" sz="2800" dirty="0" smtClean="0">
                <a:solidFill>
                  <a:srgbClr val="002060"/>
                </a:solidFill>
                <a:latin typeface="Arial" panose="020B0604020202020204" pitchFamily="34" charset="0"/>
                <a:cs typeface="Arial" panose="020B0604020202020204" pitchFamily="34" charset="0"/>
              </a:rPr>
              <a:t>ou joint-ventures peuvent </a:t>
            </a:r>
            <a:r>
              <a:rPr lang="fr-FR" sz="2800" dirty="0">
                <a:solidFill>
                  <a:srgbClr val="002060"/>
                </a:solidFill>
                <a:latin typeface="Arial" panose="020B0604020202020204" pitchFamily="34" charset="0"/>
                <a:cs typeface="Arial" panose="020B0604020202020204" pitchFamily="34" charset="0"/>
              </a:rPr>
              <a:t>être classées selon plusieurs </a:t>
            </a:r>
            <a:r>
              <a:rPr lang="fr-FR" sz="2800" dirty="0" smtClean="0">
                <a:solidFill>
                  <a:srgbClr val="002060"/>
                </a:solidFill>
                <a:latin typeface="Arial" panose="020B0604020202020204" pitchFamily="34" charset="0"/>
                <a:cs typeface="Arial" panose="020B0604020202020204" pitchFamily="34" charset="0"/>
              </a:rPr>
              <a:t>critères:</a:t>
            </a:r>
            <a:endParaRPr lang="fr-FR" sz="2800" dirty="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1. Selon </a:t>
            </a:r>
            <a:r>
              <a:rPr lang="fr-FR" sz="2800" b="1" dirty="0">
                <a:solidFill>
                  <a:srgbClr val="002060"/>
                </a:solidFill>
                <a:latin typeface="Arial" panose="020B0604020202020204" pitchFamily="34" charset="0"/>
                <a:cs typeface="Arial" panose="020B0604020202020204" pitchFamily="34" charset="0"/>
              </a:rPr>
              <a:t>la structure juridique</a:t>
            </a:r>
            <a:endParaRPr lang="fr-FR" sz="2800" dirty="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C'est la distinction la plus courante pour définir comment les partenaires sont liés. </a:t>
            </a:r>
            <a:endParaRPr lang="fr-FR" sz="1400" dirty="0" smtClean="0">
              <a:solidFill>
                <a:srgbClr val="002060"/>
              </a:solidFill>
              <a:latin typeface="Arial" panose="020B0604020202020204" pitchFamily="34" charset="0"/>
              <a:cs typeface="Arial" panose="020B0604020202020204" pitchFamily="34" charset="0"/>
            </a:endParaRPr>
          </a:p>
          <a:p>
            <a:pPr algn="just"/>
            <a:endParaRPr lang="fr-FR" sz="2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Coentreprise contractuelle </a:t>
            </a:r>
            <a:r>
              <a:rPr lang="fr-FR" sz="2800" b="1" dirty="0" smtClean="0">
                <a:solidFill>
                  <a:srgbClr val="002060"/>
                </a:solidFill>
                <a:latin typeface="Arial" panose="020B0604020202020204" pitchFamily="34" charset="0"/>
                <a:cs typeface="Arial" panose="020B0604020202020204" pitchFamily="34" charset="0"/>
              </a:rPr>
              <a:t>(</a:t>
            </a:r>
            <a:r>
              <a:rPr lang="fr-FR" sz="2800" b="1" dirty="0" err="1">
                <a:solidFill>
                  <a:srgbClr val="002060"/>
                </a:solidFill>
                <a:latin typeface="Arial" panose="020B0604020202020204" pitchFamily="34" charset="0"/>
                <a:cs typeface="Arial" panose="020B0604020202020204" pitchFamily="34" charset="0"/>
              </a:rPr>
              <a:t>c</a:t>
            </a:r>
            <a:r>
              <a:rPr lang="fr-FR" sz="2800" b="1" dirty="0" err="1" smtClean="0">
                <a:solidFill>
                  <a:srgbClr val="002060"/>
                </a:solidFill>
                <a:latin typeface="Arial" panose="020B0604020202020204" pitchFamily="34" charset="0"/>
                <a:cs typeface="Arial" panose="020B0604020202020204" pitchFamily="34" charset="0"/>
              </a:rPr>
              <a:t>ontractual</a:t>
            </a:r>
            <a:r>
              <a:rPr lang="fr-FR" sz="2800" b="1" dirty="0" smtClean="0">
                <a:solidFill>
                  <a:srgbClr val="002060"/>
                </a:solidFill>
                <a:latin typeface="Arial" panose="020B0604020202020204" pitchFamily="34" charset="0"/>
                <a:cs typeface="Arial" panose="020B0604020202020204" pitchFamily="34" charset="0"/>
              </a:rPr>
              <a:t> joint- </a:t>
            </a:r>
            <a:r>
              <a:rPr lang="fr-FR" sz="2800" b="1" dirty="0">
                <a:solidFill>
                  <a:srgbClr val="002060"/>
                </a:solidFill>
                <a:latin typeface="Arial" panose="020B0604020202020204" pitchFamily="34" charset="0"/>
                <a:cs typeface="Arial" panose="020B0604020202020204" pitchFamily="34" charset="0"/>
              </a:rPr>
              <a:t>v</a:t>
            </a:r>
            <a:r>
              <a:rPr lang="fr-FR" sz="2800" b="1" dirty="0" smtClean="0">
                <a:solidFill>
                  <a:srgbClr val="002060"/>
                </a:solidFill>
                <a:latin typeface="Arial" panose="020B0604020202020204" pitchFamily="34" charset="0"/>
                <a:cs typeface="Arial" panose="020B0604020202020204" pitchFamily="34" charset="0"/>
              </a:rPr>
              <a:t>enture</a:t>
            </a:r>
            <a:r>
              <a:rPr lang="fr-FR" sz="2800" b="1" dirty="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Ø"/>
            </a:pP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entreprises collaborent via un simple contrat sans créer de nouvelle société. </a:t>
            </a:r>
            <a:endParaRPr lang="fr-FR" sz="2800" dirty="0" smtClean="0">
              <a:solidFill>
                <a:srgbClr val="00206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980728"/>
            <a:ext cx="8280920" cy="5139869"/>
          </a:xfrm>
          <a:prstGeom prst="rect">
            <a:avLst/>
          </a:prstGeom>
        </p:spPr>
        <p:txBody>
          <a:bodyPr wrap="square">
            <a:spAutoFit/>
          </a:bodyPr>
          <a:lstStyle/>
          <a:p>
            <a:pPr marL="457200" indent="-457200" algn="just">
              <a:buFont typeface="Wingdings" panose="05000000000000000000" pitchFamily="2" charset="2"/>
              <a:buChar char="Ø"/>
            </a:pPr>
            <a:r>
              <a:rPr lang="fr-FR" sz="2800" dirty="0">
                <a:solidFill>
                  <a:srgbClr val="002060"/>
                </a:solidFill>
                <a:latin typeface="Arial" panose="020B0604020202020204" pitchFamily="34" charset="0"/>
                <a:cs typeface="Arial" panose="020B0604020202020204" pitchFamily="34" charset="0"/>
              </a:rPr>
              <a:t>Il s'agit plutôt d'une coopération contractuelle entre plusieurs entreprises où le contrôle de la coopération est directement assuré par les partenaires de la coentreprise qui assument conjointement les risques et les dettes liés à cette coopération. </a:t>
            </a:r>
          </a:p>
          <a:p>
            <a:pPr algn="just"/>
            <a:endParaRPr lang="fr-FR" sz="2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Ø"/>
            </a:pPr>
            <a:r>
              <a:rPr lang="fr-FR" sz="2800" dirty="0" smtClean="0">
                <a:solidFill>
                  <a:srgbClr val="002060"/>
                </a:solidFill>
                <a:latin typeface="Arial" panose="020B0604020202020204" pitchFamily="34" charset="0"/>
                <a:cs typeface="Arial" panose="020B0604020202020204" pitchFamily="34" charset="0"/>
              </a:rPr>
              <a:t>Dans </a:t>
            </a:r>
            <a:r>
              <a:rPr lang="fr-FR" sz="2800" dirty="0">
                <a:solidFill>
                  <a:srgbClr val="002060"/>
                </a:solidFill>
                <a:latin typeface="Arial" panose="020B0604020202020204" pitchFamily="34" charset="0"/>
                <a:cs typeface="Arial" panose="020B0604020202020204" pitchFamily="34" charset="0"/>
              </a:rPr>
              <a:t>ce type d’alliance, chaque partenaire conserve son indépendance juridique totale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2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Ø"/>
            </a:pPr>
            <a:r>
              <a:rPr lang="fr-FR" sz="2800" dirty="0" smtClean="0">
                <a:solidFill>
                  <a:srgbClr val="002060"/>
                </a:solidFill>
                <a:latin typeface="Arial" panose="020B0604020202020204" pitchFamily="34" charset="0"/>
                <a:cs typeface="Arial" panose="020B0604020202020204" pitchFamily="34" charset="0"/>
              </a:rPr>
              <a:t>C'est </a:t>
            </a:r>
            <a:r>
              <a:rPr lang="fr-FR" sz="2800" dirty="0">
                <a:solidFill>
                  <a:srgbClr val="002060"/>
                </a:solidFill>
                <a:latin typeface="Arial" panose="020B0604020202020204" pitchFamily="34" charset="0"/>
                <a:cs typeface="Arial" panose="020B0604020202020204" pitchFamily="34" charset="0"/>
              </a:rPr>
              <a:t>une solution flexible pour des projets </a:t>
            </a:r>
            <a:r>
              <a:rPr lang="fr-FR" sz="2800" dirty="0" smtClean="0">
                <a:solidFill>
                  <a:srgbClr val="002060"/>
                </a:solidFill>
                <a:latin typeface="Arial" panose="020B0604020202020204" pitchFamily="34" charset="0"/>
                <a:cs typeface="Arial" panose="020B0604020202020204" pitchFamily="34" charset="0"/>
              </a:rPr>
              <a:t>                    à </a:t>
            </a:r>
            <a:r>
              <a:rPr lang="fr-FR" sz="2800" dirty="0">
                <a:solidFill>
                  <a:srgbClr val="002060"/>
                </a:solidFill>
                <a:latin typeface="Arial" panose="020B0604020202020204" pitchFamily="34" charset="0"/>
                <a:cs typeface="Arial" panose="020B0604020202020204" pitchFamily="34" charset="0"/>
              </a:rPr>
              <a:t>court terme ou des alliances de recherche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27876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568952" cy="5755422"/>
          </a:xfrm>
          <a:prstGeom prst="rect">
            <a:avLst/>
          </a:prstGeom>
        </p:spPr>
        <p:txBody>
          <a:bodyPr wrap="square">
            <a:spAutoFit/>
          </a:bodyPr>
          <a:lstStyle/>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Coentreprise sociétaire </a:t>
            </a:r>
            <a:r>
              <a:rPr lang="fr-FR" sz="2800" b="1" dirty="0" smtClean="0">
                <a:solidFill>
                  <a:srgbClr val="002060"/>
                </a:solidFill>
                <a:latin typeface="Arial" panose="020B0604020202020204" pitchFamily="34" charset="0"/>
                <a:cs typeface="Arial" panose="020B0604020202020204" pitchFamily="34" charset="0"/>
              </a:rPr>
              <a:t>(</a:t>
            </a:r>
            <a:r>
              <a:rPr lang="fr-FR" sz="2800" b="1" dirty="0" err="1">
                <a:solidFill>
                  <a:srgbClr val="002060"/>
                </a:solidFill>
                <a:latin typeface="Arial" panose="020B0604020202020204" pitchFamily="34" charset="0"/>
                <a:cs typeface="Arial" panose="020B0604020202020204" pitchFamily="34" charset="0"/>
              </a:rPr>
              <a:t>e</a:t>
            </a:r>
            <a:r>
              <a:rPr lang="fr-FR" sz="2800" b="1" dirty="0" err="1" smtClean="0">
                <a:solidFill>
                  <a:srgbClr val="002060"/>
                </a:solidFill>
                <a:latin typeface="Arial" panose="020B0604020202020204" pitchFamily="34" charset="0"/>
                <a:cs typeface="Arial" panose="020B0604020202020204" pitchFamily="34" charset="0"/>
              </a:rPr>
              <a:t>quity</a:t>
            </a:r>
            <a:r>
              <a:rPr lang="fr-FR" sz="2800" b="1" dirty="0" smtClean="0">
                <a:solidFill>
                  <a:srgbClr val="002060"/>
                </a:solidFill>
                <a:latin typeface="Arial" panose="020B0604020202020204" pitchFamily="34" charset="0"/>
                <a:cs typeface="Arial" panose="020B0604020202020204" pitchFamily="34" charset="0"/>
              </a:rPr>
              <a:t> joint-venture):</a:t>
            </a:r>
            <a:r>
              <a:rPr lang="fr-FR" sz="2800" dirty="0">
                <a:solidFill>
                  <a:srgbClr val="002060"/>
                </a:solidFill>
                <a:latin typeface="Arial" panose="020B0604020202020204" pitchFamily="34" charset="0"/>
                <a:cs typeface="Arial" panose="020B0604020202020204" pitchFamily="34" charset="0"/>
              </a:rPr>
              <a:t> Une </a:t>
            </a:r>
            <a:r>
              <a:rPr lang="fr-FR" sz="2800" b="1" dirty="0">
                <a:solidFill>
                  <a:srgbClr val="002060"/>
                </a:solidFill>
                <a:latin typeface="Arial" panose="020B0604020202020204" pitchFamily="34" charset="0"/>
                <a:cs typeface="Arial" panose="020B0604020202020204" pitchFamily="34" charset="0"/>
              </a:rPr>
              <a:t>nouvelle entité juridique</a:t>
            </a:r>
            <a:r>
              <a:rPr lang="fr-FR" sz="2800" dirty="0">
                <a:solidFill>
                  <a:srgbClr val="002060"/>
                </a:solidFill>
                <a:latin typeface="Arial" panose="020B0604020202020204" pitchFamily="34" charset="0"/>
                <a:cs typeface="Arial" panose="020B0604020202020204" pitchFamily="34" charset="0"/>
              </a:rPr>
              <a:t> distincte est créée (filiale commune), dont les partenaires sont actionnaires.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Il </a:t>
            </a:r>
            <a:r>
              <a:rPr lang="fr-FR" sz="2800" dirty="0">
                <a:solidFill>
                  <a:srgbClr val="002060"/>
                </a:solidFill>
                <a:latin typeface="Arial" panose="020B0604020202020204" pitchFamily="34" charset="0"/>
                <a:cs typeface="Arial" panose="020B0604020202020204" pitchFamily="34" charset="0"/>
              </a:rPr>
              <a:t>s'agit de la forme classique de coentreprise qui possède ses propres actifs et personnel</a:t>
            </a:r>
            <a:r>
              <a:rPr lang="fr-FR" sz="2800" dirty="0" smtClean="0">
                <a:solidFill>
                  <a:srgbClr val="002060"/>
                </a:solidFill>
                <a:latin typeface="Arial" panose="020B0604020202020204" pitchFamily="34" charset="0"/>
                <a:cs typeface="Arial" panose="020B0604020202020204" pitchFamily="34" charset="0"/>
              </a:rPr>
              <a:t>.</a:t>
            </a:r>
          </a:p>
          <a:p>
            <a:pPr algn="just"/>
            <a:r>
              <a:rPr lang="fr-FR" sz="2800" dirty="0" smtClean="0">
                <a:solidFill>
                  <a:srgbClr val="002060"/>
                </a:solidFill>
                <a:latin typeface="Arial" panose="020B0604020202020204" pitchFamily="34" charset="0"/>
                <a:cs typeface="Arial" panose="020B0604020202020204" pitchFamily="34" charset="0"/>
              </a:rPr>
              <a:t> </a:t>
            </a: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gestion est assurée par les organes de la </a:t>
            </a:r>
            <a:r>
              <a:rPr lang="fr-FR" sz="2800" dirty="0" smtClean="0">
                <a:solidFill>
                  <a:srgbClr val="002060"/>
                </a:solidFill>
                <a:latin typeface="Arial" panose="020B0604020202020204" pitchFamily="34" charset="0"/>
                <a:cs typeface="Arial" panose="020B0604020202020204" pitchFamily="34" charset="0"/>
              </a:rPr>
              <a:t>coentreprise</a:t>
            </a:r>
            <a:r>
              <a:rPr lang="fr-FR" sz="2800" dirty="0">
                <a:solidFill>
                  <a:srgbClr val="002060"/>
                </a:solidFill>
                <a:latin typeface="Arial" panose="020B0604020202020204" pitchFamily="34" charset="0"/>
                <a:cs typeface="Arial" panose="020B0604020202020204" pitchFamily="34" charset="0"/>
              </a:rPr>
              <a:t> autonome créée qui assume </a:t>
            </a:r>
            <a:r>
              <a:rPr lang="fr-FR" sz="2800" dirty="0" smtClean="0">
                <a:solidFill>
                  <a:srgbClr val="002060"/>
                </a:solidFill>
                <a:latin typeface="Arial" panose="020B0604020202020204" pitchFamily="34" charset="0"/>
                <a:cs typeface="Arial" panose="020B0604020202020204" pitchFamily="34" charset="0"/>
              </a:rPr>
              <a:t>     elle-même </a:t>
            </a:r>
            <a:r>
              <a:rPr lang="fr-FR" sz="2800" dirty="0">
                <a:solidFill>
                  <a:srgbClr val="002060"/>
                </a:solidFill>
                <a:latin typeface="Arial" panose="020B0604020202020204" pitchFamily="34" charset="0"/>
                <a:cs typeface="Arial" panose="020B0604020202020204" pitchFamily="34" charset="0"/>
              </a:rPr>
              <a:t>ses responsabilités.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Cette </a:t>
            </a:r>
            <a:r>
              <a:rPr lang="fr-FR" sz="2800" dirty="0">
                <a:solidFill>
                  <a:srgbClr val="002060"/>
                </a:solidFill>
                <a:latin typeface="Arial" panose="020B0604020202020204" pitchFamily="34" charset="0"/>
                <a:cs typeface="Arial" panose="020B0604020202020204" pitchFamily="34" charset="0"/>
              </a:rPr>
              <a:t>forme de coentreprise est privilégiée pour des coopérations de long </a:t>
            </a:r>
            <a:r>
              <a:rPr lang="fr-FR" sz="2800" dirty="0" smtClean="0">
                <a:solidFill>
                  <a:srgbClr val="002060"/>
                </a:solidFill>
                <a:latin typeface="Arial" panose="020B0604020202020204" pitchFamily="34" charset="0"/>
                <a:cs typeface="Arial" panose="020B0604020202020204" pitchFamily="34" charset="0"/>
              </a:rPr>
              <a:t>terme.</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73343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764704"/>
            <a:ext cx="8208912" cy="5478423"/>
          </a:xfrm>
          <a:prstGeom prst="rect">
            <a:avLst/>
          </a:prstGeom>
        </p:spPr>
        <p:txBody>
          <a:bodyPr wrap="square">
            <a:spAutoFit/>
          </a:bodyPr>
          <a:lstStyle/>
          <a:p>
            <a:pPr algn="just"/>
            <a:r>
              <a:rPr lang="fr-FR" sz="2800" b="1" dirty="0" smtClean="0">
                <a:solidFill>
                  <a:srgbClr val="002060"/>
                </a:solidFill>
                <a:latin typeface="Arial" panose="020B0604020202020204" pitchFamily="34" charset="0"/>
                <a:cs typeface="Arial" panose="020B0604020202020204" pitchFamily="34" charset="0"/>
              </a:rPr>
              <a:t>2</a:t>
            </a:r>
            <a:r>
              <a:rPr lang="fr-FR" sz="2800" b="1" dirty="0">
                <a:solidFill>
                  <a:srgbClr val="002060"/>
                </a:solidFill>
                <a:latin typeface="Arial" panose="020B0604020202020204" pitchFamily="34" charset="0"/>
                <a:cs typeface="Arial" panose="020B0604020202020204" pitchFamily="34" charset="0"/>
              </a:rPr>
              <a:t>. Selon le positionnement </a:t>
            </a:r>
            <a:r>
              <a:rPr lang="fr-FR" sz="2800" b="1" dirty="0" smtClean="0">
                <a:solidFill>
                  <a:srgbClr val="002060"/>
                </a:solidFill>
                <a:latin typeface="Arial" panose="020B0604020202020204" pitchFamily="34" charset="0"/>
                <a:cs typeface="Arial" panose="020B0604020202020204" pitchFamily="34" charset="0"/>
              </a:rPr>
              <a:t>stratégique</a:t>
            </a:r>
          </a:p>
          <a:p>
            <a:pPr algn="just"/>
            <a:endParaRPr lang="fr-FR" sz="1400"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Cette classification décrit la relation entre les activités des partenaires. </a:t>
            </a:r>
          </a:p>
          <a:p>
            <a:pPr algn="just"/>
            <a:r>
              <a:rPr lang="fr-FR" sz="2800" dirty="0">
                <a:solidFill>
                  <a:srgbClr val="002060"/>
                </a:solidFill>
                <a:latin typeface="Arial" panose="020B0604020202020204" pitchFamily="34" charset="0"/>
                <a:cs typeface="Arial" panose="020B0604020202020204" pitchFamily="34" charset="0"/>
              </a:rPr>
              <a:t> </a:t>
            </a: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Coentreprise </a:t>
            </a:r>
            <a:r>
              <a:rPr lang="fr-FR" sz="2800" b="1" dirty="0" smtClean="0">
                <a:solidFill>
                  <a:srgbClr val="002060"/>
                </a:solidFill>
                <a:latin typeface="Arial" panose="020B0604020202020204" pitchFamily="34" charset="0"/>
                <a:cs typeface="Arial" panose="020B0604020202020204" pitchFamily="34" charset="0"/>
              </a:rPr>
              <a:t>horizontale:</a:t>
            </a:r>
            <a:r>
              <a:rPr lang="fr-FR" sz="2800" dirty="0">
                <a:solidFill>
                  <a:srgbClr val="002060"/>
                </a:solidFill>
                <a:latin typeface="Arial" panose="020B0604020202020204" pitchFamily="34" charset="0"/>
                <a:cs typeface="Arial" panose="020B0604020202020204" pitchFamily="34" charset="0"/>
              </a:rPr>
              <a:t> l</a:t>
            </a:r>
            <a:r>
              <a:rPr lang="fr-FR" sz="2800" dirty="0" smtClean="0">
                <a:solidFill>
                  <a:srgbClr val="002060"/>
                </a:solidFill>
                <a:latin typeface="Arial" panose="020B0604020202020204" pitchFamily="34" charset="0"/>
                <a:cs typeface="Arial" panose="020B0604020202020204" pitchFamily="34" charset="0"/>
              </a:rPr>
              <a:t>es </a:t>
            </a:r>
            <a:r>
              <a:rPr lang="fr-FR" sz="2800" dirty="0">
                <a:solidFill>
                  <a:srgbClr val="002060"/>
                </a:solidFill>
                <a:latin typeface="Arial" panose="020B0604020202020204" pitchFamily="34" charset="0"/>
                <a:cs typeface="Arial" panose="020B0604020202020204" pitchFamily="34" charset="0"/>
              </a:rPr>
              <a:t>partenaires opèrent dans le même secteur d'activité et au même stade de production</a:t>
            </a:r>
            <a:r>
              <a:rPr lang="fr-FR" sz="2800" dirty="0" smtClean="0">
                <a:solidFill>
                  <a:srgbClr val="002060"/>
                </a:solidFill>
                <a:latin typeface="Arial" panose="020B0604020202020204" pitchFamily="34" charset="0"/>
                <a:cs typeface="Arial" panose="020B0604020202020204" pitchFamily="34" charset="0"/>
              </a:rPr>
              <a:t>.</a:t>
            </a:r>
          </a:p>
          <a:p>
            <a:pPr marL="457200" lvl="0" indent="-457200" algn="just">
              <a:buFont typeface="Wingdings" panose="05000000000000000000" pitchFamily="2" charset="2"/>
              <a:buChar char="q"/>
            </a:pPr>
            <a:endParaRPr lang="fr-FR" sz="2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Coentreprise </a:t>
            </a:r>
            <a:r>
              <a:rPr lang="fr-FR" sz="2800" b="1" dirty="0" smtClean="0">
                <a:solidFill>
                  <a:srgbClr val="002060"/>
                </a:solidFill>
                <a:latin typeface="Arial" panose="020B0604020202020204" pitchFamily="34" charset="0"/>
                <a:cs typeface="Arial" panose="020B0604020202020204" pitchFamily="34" charset="0"/>
              </a:rPr>
              <a:t>verticale: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partenaires se situent à des stades différents de la chaîne de valeur. Par exemple, un fabricant s'associe à l'un de ses fournisseurs ou distributeurs</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66398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20688"/>
            <a:ext cx="8568952" cy="5755422"/>
          </a:xfrm>
          <a:prstGeom prst="rect">
            <a:avLst/>
          </a:prstGeom>
        </p:spPr>
        <p:txBody>
          <a:bodyPr wrap="square">
            <a:spAutoFit/>
          </a:bodyPr>
          <a:lstStyle/>
          <a:p>
            <a:pPr lvl="0" algn="just"/>
            <a:endParaRPr lang="fr-FR" sz="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Coentreprise de </a:t>
            </a:r>
            <a:r>
              <a:rPr lang="fr-FR" sz="2800" b="1" dirty="0" smtClean="0">
                <a:solidFill>
                  <a:srgbClr val="002060"/>
                </a:solidFill>
                <a:latin typeface="Arial" panose="020B0604020202020204" pitchFamily="34" charset="0"/>
                <a:cs typeface="Arial" panose="020B0604020202020204" pitchFamily="34" charset="0"/>
              </a:rPr>
              <a:t>conglomérat:</a:t>
            </a:r>
            <a:r>
              <a:rPr lang="fr-FR" sz="2800" dirty="0">
                <a:solidFill>
                  <a:srgbClr val="002060"/>
                </a:solidFill>
                <a:latin typeface="Arial" panose="020B0604020202020204" pitchFamily="34" charset="0"/>
                <a:cs typeface="Arial" panose="020B0604020202020204" pitchFamily="34" charset="0"/>
              </a:rPr>
              <a:t> l</a:t>
            </a:r>
            <a:r>
              <a:rPr lang="fr-FR" sz="2800" dirty="0" smtClean="0">
                <a:solidFill>
                  <a:srgbClr val="002060"/>
                </a:solidFill>
                <a:latin typeface="Arial" panose="020B0604020202020204" pitchFamily="34" charset="0"/>
                <a:cs typeface="Arial" panose="020B0604020202020204" pitchFamily="34" charset="0"/>
              </a:rPr>
              <a:t>es </a:t>
            </a:r>
            <a:r>
              <a:rPr lang="fr-FR" sz="2800" dirty="0">
                <a:solidFill>
                  <a:srgbClr val="002060"/>
                </a:solidFill>
                <a:latin typeface="Arial" panose="020B0604020202020204" pitchFamily="34" charset="0"/>
                <a:cs typeface="Arial" panose="020B0604020202020204" pitchFamily="34" charset="0"/>
              </a:rPr>
              <a:t>entreprises proviennent de secteurs totalement différents et s'associent pour diversifier leurs activités ou pénétrer un marché inconnu.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6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3. Selon l'objectif ou la </a:t>
            </a:r>
            <a:r>
              <a:rPr lang="fr-FR" sz="2800" b="1" dirty="0" smtClean="0">
                <a:solidFill>
                  <a:srgbClr val="002060"/>
                </a:solidFill>
                <a:latin typeface="Arial" panose="020B0604020202020204" pitchFamily="34" charset="0"/>
                <a:cs typeface="Arial" panose="020B0604020202020204" pitchFamily="34" charset="0"/>
              </a:rPr>
              <a:t>portée</a:t>
            </a:r>
          </a:p>
          <a:p>
            <a:pPr algn="just"/>
            <a:endParaRPr lang="fr-FR" sz="1200" dirty="0" smtClean="0">
              <a:solidFill>
                <a:srgbClr val="002060"/>
              </a:solidFill>
              <a:latin typeface="Arial" panose="020B0604020202020204" pitchFamily="34" charset="0"/>
              <a:cs typeface="Arial" panose="020B0604020202020204" pitchFamily="34" charset="0"/>
            </a:endParaRP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Par </a:t>
            </a:r>
            <a:r>
              <a:rPr lang="fr-FR" sz="2800" b="1" dirty="0" smtClean="0">
                <a:solidFill>
                  <a:srgbClr val="002060"/>
                </a:solidFill>
                <a:latin typeface="Arial" panose="020B0604020202020204" pitchFamily="34" charset="0"/>
                <a:cs typeface="Arial" panose="020B0604020202020204" pitchFamily="34" charset="0"/>
              </a:rPr>
              <a:t>projet:</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créée </a:t>
            </a:r>
            <a:r>
              <a:rPr lang="fr-FR" sz="2800" dirty="0">
                <a:solidFill>
                  <a:srgbClr val="002060"/>
                </a:solidFill>
                <a:latin typeface="Arial" panose="020B0604020202020204" pitchFamily="34" charset="0"/>
                <a:cs typeface="Arial" panose="020B0604020202020204" pitchFamily="34" charset="0"/>
              </a:rPr>
              <a:t>temporairement pour une mission spécifique (ex: un grand chantier de construction</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Fonctionnelle: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partenaires partagent des ressources pour une fonction précise, comme la logistique ou le marketing, sur le long terme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36353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124744"/>
            <a:ext cx="8064896" cy="4955203"/>
          </a:xfrm>
          <a:prstGeom prst="rect">
            <a:avLst/>
          </a:prstGeom>
        </p:spPr>
        <p:txBody>
          <a:bodyPr wrap="square">
            <a:spAutoFit/>
          </a:bodyPr>
          <a:lstStyle/>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Internationale: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souvent </a:t>
            </a:r>
            <a:r>
              <a:rPr lang="fr-FR" sz="2800" dirty="0">
                <a:solidFill>
                  <a:srgbClr val="002060"/>
                </a:solidFill>
                <a:latin typeface="Arial" panose="020B0604020202020204" pitchFamily="34" charset="0"/>
                <a:cs typeface="Arial" panose="020B0604020202020204" pitchFamily="34" charset="0"/>
              </a:rPr>
              <a:t>requise pour pénétrer des marchés étrangers où la loi impose un partenaire local </a:t>
            </a:r>
            <a:r>
              <a:rPr lang="fr-FR" sz="2800" dirty="0" smtClean="0">
                <a:solidFill>
                  <a:srgbClr val="002060"/>
                </a:solidFill>
                <a:latin typeface="Arial" panose="020B0604020202020204" pitchFamily="34" charset="0"/>
                <a:cs typeface="Arial" panose="020B0604020202020204" pitchFamily="34" charset="0"/>
              </a:rPr>
              <a:t>comme en Chine. </a:t>
            </a:r>
          </a:p>
          <a:p>
            <a:pPr lvl="0" algn="just"/>
            <a:endParaRPr lang="fr-FR" sz="1600" dirty="0" smtClean="0">
              <a:solidFill>
                <a:srgbClr val="002060"/>
              </a:solidFill>
              <a:latin typeface="Arial" panose="020B0604020202020204" pitchFamily="34" charset="0"/>
              <a:cs typeface="Arial" panose="020B0604020202020204" pitchFamily="34" charset="0"/>
            </a:endParaRPr>
          </a:p>
          <a:p>
            <a:pPr lvl="0"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Joint-venture paritaire: </a:t>
            </a:r>
            <a:r>
              <a:rPr lang="fr-FR" sz="2800" dirty="0">
                <a:solidFill>
                  <a:srgbClr val="002060"/>
                </a:solidFill>
                <a:latin typeface="Arial" panose="020B0604020202020204" pitchFamily="34" charset="0"/>
                <a:cs typeface="Arial" panose="020B0604020202020204" pitchFamily="34" charset="0"/>
              </a:rPr>
              <a:t>s</a:t>
            </a:r>
            <a:r>
              <a:rPr lang="fr-FR" sz="2800" dirty="0" smtClean="0">
                <a:solidFill>
                  <a:srgbClr val="002060"/>
                </a:solidFill>
                <a:latin typeface="Arial" panose="020B0604020202020204" pitchFamily="34" charset="0"/>
                <a:cs typeface="Arial" panose="020B0604020202020204" pitchFamily="34" charset="0"/>
              </a:rPr>
              <a:t>ouvent</a:t>
            </a:r>
            <a:r>
              <a:rPr lang="fr-FR" sz="2800" dirty="0">
                <a:solidFill>
                  <a:srgbClr val="002060"/>
                </a:solidFill>
                <a:latin typeface="Arial" panose="020B0604020202020204" pitchFamily="34" charset="0"/>
                <a:cs typeface="Arial" panose="020B0604020202020204" pitchFamily="34" charset="0"/>
              </a:rPr>
              <a:t>, les partenaires de la </a:t>
            </a:r>
            <a:r>
              <a:rPr lang="fr-FR" sz="2800" dirty="0" smtClean="0">
                <a:solidFill>
                  <a:srgbClr val="002060"/>
                </a:solidFill>
                <a:latin typeface="Arial" panose="020B0604020202020204" pitchFamily="34" charset="0"/>
                <a:cs typeface="Arial" panose="020B0604020202020204" pitchFamily="34" charset="0"/>
              </a:rPr>
              <a:t>joint-venture</a:t>
            </a:r>
            <a:r>
              <a:rPr lang="fr-FR" sz="2800" dirty="0">
                <a:solidFill>
                  <a:srgbClr val="002060"/>
                </a:solidFill>
                <a:latin typeface="Arial" panose="020B0604020202020204" pitchFamily="34" charset="0"/>
                <a:cs typeface="Arial" panose="020B0604020202020204" pitchFamily="34" charset="0"/>
              </a:rPr>
              <a:t> sont des associés égaux, c'est-à-dire qu'ils participent à la même </a:t>
            </a:r>
            <a:r>
              <a:rPr lang="fr-FR" sz="2800" dirty="0" smtClean="0">
                <a:solidFill>
                  <a:srgbClr val="002060"/>
                </a:solidFill>
                <a:latin typeface="Arial" panose="020B0604020202020204" pitchFamily="34" charset="0"/>
                <a:cs typeface="Arial" panose="020B0604020202020204" pitchFamily="34" charset="0"/>
              </a:rPr>
              <a:t>hauteur  </a:t>
            </a:r>
            <a:r>
              <a:rPr lang="fr-FR" sz="2800" dirty="0">
                <a:solidFill>
                  <a:srgbClr val="002060"/>
                </a:solidFill>
                <a:latin typeface="Arial" panose="020B0604020202020204" pitchFamily="34" charset="0"/>
                <a:cs typeface="Arial" panose="020B0604020202020204" pitchFamily="34" charset="0"/>
              </a:rPr>
              <a:t>à l'entreprise </a:t>
            </a:r>
            <a:r>
              <a:rPr lang="fr-FR" sz="2800" dirty="0" smtClean="0">
                <a:solidFill>
                  <a:srgbClr val="002060"/>
                </a:solidFill>
                <a:latin typeface="Arial" panose="020B0604020202020204" pitchFamily="34" charset="0"/>
                <a:cs typeface="Arial" panose="020B0604020202020204" pitchFamily="34" charset="0"/>
              </a:rPr>
              <a:t>commune. </a:t>
            </a:r>
          </a:p>
          <a:p>
            <a:pPr algn="just"/>
            <a:endParaRPr lang="fr-FR" sz="1600" dirty="0" smtClean="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Joint-venture</a:t>
            </a:r>
            <a:r>
              <a:rPr lang="fr-FR" sz="2800" b="1" dirty="0">
                <a:solidFill>
                  <a:srgbClr val="002060"/>
                </a:solidFill>
                <a:latin typeface="Arial" panose="020B0604020202020204" pitchFamily="34" charset="0"/>
                <a:cs typeface="Arial" panose="020B0604020202020204" pitchFamily="34" charset="0"/>
              </a:rPr>
              <a:t> majoritaire: </a:t>
            </a:r>
            <a:r>
              <a:rPr lang="fr-FR" sz="2800" dirty="0">
                <a:solidFill>
                  <a:srgbClr val="002060"/>
                </a:solidFill>
                <a:latin typeface="Arial" panose="020B0604020202020204" pitchFamily="34" charset="0"/>
                <a:cs typeface="Arial" panose="020B0604020202020204" pitchFamily="34" charset="0"/>
              </a:rPr>
              <a:t>alliance avec la présence d’un associé </a:t>
            </a:r>
            <a:r>
              <a:rPr lang="fr-FR" sz="2800" dirty="0" smtClean="0">
                <a:solidFill>
                  <a:srgbClr val="002060"/>
                </a:solidFill>
                <a:latin typeface="Arial" panose="020B0604020202020204" pitchFamily="34" charset="0"/>
                <a:cs typeface="Arial" panose="020B0604020202020204" pitchFamily="34" charset="0"/>
              </a:rPr>
              <a:t>dominant.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2908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1520" y="548680"/>
            <a:ext cx="8640960" cy="6063198"/>
          </a:xfrm>
          <a:prstGeom prst="rect">
            <a:avLst/>
          </a:prstGeom>
          <a:noFill/>
        </p:spPr>
        <p:txBody>
          <a:bodyPr wrap="square" rtlCol="0">
            <a:spAutoFit/>
          </a:bodyPr>
          <a:lstStyle/>
          <a:p>
            <a:pPr algn="ctr"/>
            <a:endParaRPr lang="en-US" sz="200" b="1" u="sng" dirty="0" smtClean="0">
              <a:solidFill>
                <a:srgbClr val="002060"/>
              </a:solidFill>
              <a:latin typeface="Arial" panose="020B0604020202020204" pitchFamily="34" charset="0"/>
              <a:cs typeface="Arial" panose="020B0604020202020204" pitchFamily="34" charset="0"/>
            </a:endParaRPr>
          </a:p>
          <a:p>
            <a:pPr algn="ctr"/>
            <a:r>
              <a:rPr lang="en-US" sz="2800" b="1" u="sng" dirty="0" smtClean="0">
                <a:solidFill>
                  <a:srgbClr val="002060"/>
                </a:solidFill>
                <a:latin typeface="Arial" panose="020B0604020202020204" pitchFamily="34" charset="0"/>
                <a:cs typeface="Arial" panose="020B0604020202020204" pitchFamily="34" charset="0"/>
              </a:rPr>
              <a:t>SO</a:t>
            </a:r>
            <a:r>
              <a:rPr lang="fr-FR" sz="2800" b="1" u="sng" dirty="0">
                <a:solidFill>
                  <a:srgbClr val="002060"/>
                </a:solidFill>
                <a:latin typeface="Arial" panose="020B0604020202020204" pitchFamily="34" charset="0"/>
                <a:cs typeface="Arial" panose="020B0604020202020204" pitchFamily="34" charset="0"/>
              </a:rPr>
              <a:t>MMAIRE</a:t>
            </a:r>
            <a:endParaRPr lang="fr-FR" sz="1000" b="1" u="sng" dirty="0">
              <a:solidFill>
                <a:srgbClr val="002060"/>
              </a:solidFill>
              <a:latin typeface="Arial" panose="020B0604020202020204" pitchFamily="34" charset="0"/>
              <a:cs typeface="Arial" panose="020B0604020202020204" pitchFamily="34" charset="0"/>
            </a:endParaRPr>
          </a:p>
          <a:p>
            <a:pPr algn="ctr"/>
            <a:endParaRPr lang="fr-FR" sz="400" b="1" dirty="0" smtClean="0">
              <a:solidFill>
                <a:srgbClr val="002060"/>
              </a:solidFill>
              <a:latin typeface="Arial" panose="020B0604020202020204" pitchFamily="34" charset="0"/>
              <a:cs typeface="Arial" panose="020B0604020202020204" pitchFamily="34" charset="0"/>
            </a:endParaRPr>
          </a:p>
          <a:p>
            <a:pPr algn="ctr"/>
            <a:endParaRPr lang="fr-FR" sz="500" b="1" dirty="0" smtClean="0">
              <a:solidFill>
                <a:srgbClr val="002060"/>
              </a:solidFill>
              <a:latin typeface="Arial" panose="020B0604020202020204" pitchFamily="34" charset="0"/>
              <a:cs typeface="Arial" panose="020B0604020202020204" pitchFamily="34" charset="0"/>
            </a:endParaRPr>
          </a:p>
          <a:p>
            <a:pPr algn="ctr"/>
            <a:endParaRPr lang="fr-FR" sz="500" b="1" dirty="0" smtClean="0">
              <a:solidFill>
                <a:srgbClr val="002060"/>
              </a:solidFill>
              <a:latin typeface="Arial" panose="020B0604020202020204" pitchFamily="34" charset="0"/>
              <a:cs typeface="Arial" panose="020B0604020202020204" pitchFamily="34" charset="0"/>
            </a:endParaRPr>
          </a:p>
          <a:p>
            <a:pPr algn="ctr"/>
            <a:endParaRPr lang="fr-FR" sz="500" b="1" dirty="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I / INTRODUCTION</a:t>
            </a:r>
            <a:endParaRPr lang="fr-FR" sz="8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ctr"/>
            <a:endParaRPr lang="fr-FR" sz="8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ctr"/>
            <a:endParaRPr lang="fr-FR" sz="800" b="1"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ct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II </a:t>
            </a:r>
            <a:r>
              <a:rPr lang="fr-FR" sz="2400" b="1" dirty="0" smtClean="0">
                <a:solidFill>
                  <a:srgbClr val="002060"/>
                </a:solidFill>
                <a:latin typeface="Arial" panose="020B0604020202020204" pitchFamily="34" charset="0"/>
                <a:cs typeface="Arial" panose="020B0604020202020204" pitchFamily="34" charset="0"/>
              </a:rPr>
              <a:t>/  </a:t>
            </a:r>
            <a:r>
              <a:rPr lang="fr-FR" sz="2400" b="1" dirty="0">
                <a:solidFill>
                  <a:srgbClr val="002060"/>
                </a:solidFill>
                <a:latin typeface="Arial" panose="020B0604020202020204" pitchFamily="34" charset="0"/>
                <a:cs typeface="Arial" panose="020B0604020202020204" pitchFamily="34" charset="0"/>
              </a:rPr>
              <a:t>POURQUOI </a:t>
            </a:r>
            <a:r>
              <a:rPr lang="fr-FR" sz="2400" b="1" dirty="0" smtClean="0">
                <a:solidFill>
                  <a:srgbClr val="002060"/>
                </a:solidFill>
                <a:latin typeface="Arial" panose="020B0604020202020204" pitchFamily="34" charset="0"/>
                <a:cs typeface="Arial" panose="020B0604020202020204" pitchFamily="34" charset="0"/>
              </a:rPr>
              <a:t>CRÉER </a:t>
            </a:r>
            <a:r>
              <a:rPr lang="fr-FR" sz="2400" b="1" dirty="0">
                <a:solidFill>
                  <a:srgbClr val="002060"/>
                </a:solidFill>
                <a:latin typeface="Arial" panose="020B0604020202020204" pitchFamily="34" charset="0"/>
                <a:cs typeface="Arial" panose="020B0604020202020204" pitchFamily="34" charset="0"/>
              </a:rPr>
              <a:t>UNE </a:t>
            </a:r>
            <a:r>
              <a:rPr lang="fr-FR" sz="2400" b="1" dirty="0" smtClean="0">
                <a:solidFill>
                  <a:srgbClr val="002060"/>
                </a:solidFill>
                <a:latin typeface="Arial" panose="020B0604020202020204" pitchFamily="34" charset="0"/>
                <a:cs typeface="Arial" panose="020B0604020202020204" pitchFamily="34" charset="0"/>
              </a:rPr>
              <a:t>JOINT-VENTURE</a:t>
            </a:r>
            <a:r>
              <a:rPr lang="fr-FR" sz="2400" b="1" dirty="0">
                <a:solidFill>
                  <a:srgbClr val="002060"/>
                </a:solidFill>
                <a:latin typeface="Arial" panose="020B0604020202020204" pitchFamily="34" charset="0"/>
                <a:cs typeface="Arial" panose="020B0604020202020204" pitchFamily="34" charset="0"/>
              </a:rPr>
              <a:t>?</a:t>
            </a:r>
            <a:endParaRPr lang="fr-FR" sz="2400" dirty="0">
              <a:solidFill>
                <a:srgbClr val="002060"/>
              </a:solidFill>
              <a:latin typeface="Arial" panose="020B0604020202020204" pitchFamily="34" charset="0"/>
              <a:cs typeface="Arial" panose="020B0604020202020204" pitchFamily="34" charset="0"/>
            </a:endParaRPr>
          </a:p>
          <a:p>
            <a:pPr algn="ctr"/>
            <a:endParaRPr lang="fr-FR" sz="400" dirty="0" smtClean="0">
              <a:solidFill>
                <a:srgbClr val="002060"/>
              </a:solidFill>
              <a:latin typeface="Arial" panose="020B0604020202020204" pitchFamily="34" charset="0"/>
              <a:cs typeface="Arial" panose="020B0604020202020204" pitchFamily="34" charset="0"/>
            </a:endParaRPr>
          </a:p>
          <a:p>
            <a:pPr algn="ctr"/>
            <a:endParaRPr lang="fr-FR" sz="400" dirty="0">
              <a:solidFill>
                <a:srgbClr val="002060"/>
              </a:solidFill>
              <a:latin typeface="Arial" panose="020B0604020202020204" pitchFamily="34" charset="0"/>
              <a:cs typeface="Arial" panose="020B0604020202020204" pitchFamily="34" charset="0"/>
            </a:endParaRPr>
          </a:p>
          <a:p>
            <a:pPr algn="ctr"/>
            <a:endParaRPr lang="fr-FR" sz="400" dirty="0" smtClean="0">
              <a:solidFill>
                <a:srgbClr val="002060"/>
              </a:solidFill>
              <a:latin typeface="Arial" panose="020B0604020202020204" pitchFamily="34" charset="0"/>
              <a:cs typeface="Arial" panose="020B0604020202020204" pitchFamily="34" charset="0"/>
            </a:endParaRPr>
          </a:p>
          <a:p>
            <a:pPr algn="ctr"/>
            <a:endParaRPr lang="fr-FR" sz="400" dirty="0">
              <a:solidFill>
                <a:srgbClr val="002060"/>
              </a:solidFill>
              <a:latin typeface="Arial" panose="020B0604020202020204" pitchFamily="34" charset="0"/>
              <a:cs typeface="Arial" panose="020B0604020202020204" pitchFamily="34" charset="0"/>
            </a:endParaRPr>
          </a:p>
          <a:p>
            <a:pPr algn="ctr"/>
            <a:endParaRPr lang="fr-FR" sz="400" dirty="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III / QUELS SONT LES </a:t>
            </a:r>
            <a:r>
              <a:rPr lang="fr-FR" sz="2400" b="1" dirty="0">
                <a:solidFill>
                  <a:srgbClr val="002060"/>
                </a:solidFill>
                <a:latin typeface="Arial" panose="020B0604020202020204" pitchFamily="34" charset="0"/>
                <a:cs typeface="Arial" panose="020B0604020202020204" pitchFamily="34" charset="0"/>
              </a:rPr>
              <a:t>DIFFÉRENTS TYPES DE </a:t>
            </a:r>
            <a:r>
              <a:rPr lang="fr-FR" sz="2400" b="1" dirty="0" smtClean="0">
                <a:solidFill>
                  <a:srgbClr val="002060"/>
                </a:solidFill>
                <a:latin typeface="Arial" panose="020B0604020202020204" pitchFamily="34" charset="0"/>
                <a:cs typeface="Arial" panose="020B0604020202020204" pitchFamily="34" charset="0"/>
              </a:rPr>
              <a:t>                  JOINT-VENTURES?</a:t>
            </a:r>
          </a:p>
          <a:p>
            <a:pPr algn="ctr"/>
            <a:endParaRPr lang="fr-FR" sz="1000" dirty="0">
              <a:solidFill>
                <a:srgbClr val="002060"/>
              </a:solidFill>
              <a:latin typeface="Arial" panose="020B0604020202020204" pitchFamily="34" charset="0"/>
              <a:cs typeface="Arial" panose="020B0604020202020204" pitchFamily="34" charset="0"/>
            </a:endParaRPr>
          </a:p>
          <a:p>
            <a:pPr algn="ctr"/>
            <a:endParaRPr lang="fr-FR" sz="1100" b="1" dirty="0" smtClean="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IV / QUELLES SONT LES </a:t>
            </a:r>
            <a:r>
              <a:rPr lang="fr-FR" sz="2400" b="1" dirty="0">
                <a:solidFill>
                  <a:srgbClr val="002060"/>
                </a:solidFill>
                <a:latin typeface="Arial" panose="020B0604020202020204" pitchFamily="34" charset="0"/>
                <a:cs typeface="Arial" panose="020B0604020202020204" pitchFamily="34" charset="0"/>
              </a:rPr>
              <a:t>DIFFÉRENTES PHASES </a:t>
            </a:r>
            <a:r>
              <a:rPr lang="fr-FR" sz="2400" b="1" dirty="0" smtClean="0">
                <a:solidFill>
                  <a:srgbClr val="002060"/>
                </a:solidFill>
                <a:latin typeface="Arial" panose="020B0604020202020204" pitchFamily="34" charset="0"/>
                <a:cs typeface="Arial" panose="020B0604020202020204" pitchFamily="34" charset="0"/>
              </a:rPr>
              <a:t>                DE </a:t>
            </a:r>
            <a:r>
              <a:rPr lang="fr-FR" sz="2400" b="1" dirty="0">
                <a:solidFill>
                  <a:srgbClr val="002060"/>
                </a:solidFill>
                <a:latin typeface="Arial" panose="020B0604020202020204" pitchFamily="34" charset="0"/>
                <a:cs typeface="Arial" panose="020B0604020202020204" pitchFamily="34" charset="0"/>
              </a:rPr>
              <a:t>LA CRÉATION D’UNE </a:t>
            </a:r>
            <a:r>
              <a:rPr lang="fr-FR" sz="2400" b="1" dirty="0" smtClean="0">
                <a:solidFill>
                  <a:srgbClr val="002060"/>
                </a:solidFill>
                <a:latin typeface="Arial" panose="020B0604020202020204" pitchFamily="34" charset="0"/>
                <a:cs typeface="Arial" panose="020B0604020202020204" pitchFamily="34" charset="0"/>
              </a:rPr>
              <a:t>JOINT-VENTURE?</a:t>
            </a:r>
            <a:endParaRPr lang="fr-FR" sz="2400" b="1" dirty="0">
              <a:solidFill>
                <a:srgbClr val="002060"/>
              </a:solidFill>
              <a:latin typeface="Arial" panose="020B0604020202020204" pitchFamily="34" charset="0"/>
              <a:cs typeface="Arial" panose="020B0604020202020204" pitchFamily="34" charset="0"/>
            </a:endParaRPr>
          </a:p>
          <a:p>
            <a:pPr algn="ctr"/>
            <a:endParaRPr lang="fr-FR" b="1" dirty="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V / COMMENT SE PASSE LA </a:t>
            </a:r>
            <a:r>
              <a:rPr lang="fr-FR" sz="2400" b="1" dirty="0">
                <a:solidFill>
                  <a:srgbClr val="002060"/>
                </a:solidFill>
                <a:latin typeface="Arial" panose="020B0604020202020204" pitchFamily="34" charset="0"/>
                <a:cs typeface="Arial" panose="020B0604020202020204" pitchFamily="34" charset="0"/>
              </a:rPr>
              <a:t>GESTION DE LA </a:t>
            </a:r>
            <a:r>
              <a:rPr lang="fr-FR" sz="2400" b="1" dirty="0" smtClean="0">
                <a:solidFill>
                  <a:srgbClr val="002060"/>
                </a:solidFill>
                <a:latin typeface="Arial" panose="020B0604020202020204" pitchFamily="34" charset="0"/>
                <a:cs typeface="Arial" panose="020B0604020202020204" pitchFamily="34" charset="0"/>
              </a:rPr>
              <a:t>PROPRIÉT</a:t>
            </a:r>
            <a:r>
              <a:rPr lang="fr-FR" sz="2400" b="1" dirty="0">
                <a:solidFill>
                  <a:srgbClr val="002060"/>
                </a:solidFill>
                <a:latin typeface="Arial" panose="020B0604020202020204" pitchFamily="34" charset="0"/>
                <a:cs typeface="Arial" panose="020B0604020202020204" pitchFamily="34" charset="0"/>
              </a:rPr>
              <a:t>É</a:t>
            </a:r>
            <a:r>
              <a:rPr lang="fr-FR" sz="2400" b="1" dirty="0" smtClean="0">
                <a:solidFill>
                  <a:srgbClr val="002060"/>
                </a:solidFill>
                <a:latin typeface="Arial" panose="020B0604020202020204" pitchFamily="34" charset="0"/>
                <a:cs typeface="Arial" panose="020B0604020202020204" pitchFamily="34" charset="0"/>
              </a:rPr>
              <a:t> </a:t>
            </a:r>
            <a:r>
              <a:rPr lang="fr-FR" sz="2400" b="1" dirty="0">
                <a:solidFill>
                  <a:srgbClr val="002060"/>
                </a:solidFill>
                <a:latin typeface="Arial" panose="020B0604020202020204" pitchFamily="34" charset="0"/>
                <a:cs typeface="Arial" panose="020B0604020202020204" pitchFamily="34" charset="0"/>
              </a:rPr>
              <a:t>INDUSTRIELLE DANS UNE </a:t>
            </a:r>
            <a:r>
              <a:rPr lang="fr-FR" sz="2400" b="1" dirty="0" smtClean="0">
                <a:solidFill>
                  <a:srgbClr val="002060"/>
                </a:solidFill>
                <a:latin typeface="Arial" panose="020B0604020202020204" pitchFamily="34" charset="0"/>
                <a:cs typeface="Arial" panose="020B0604020202020204" pitchFamily="34" charset="0"/>
              </a:rPr>
              <a:t>JOINT-VENTURE?</a:t>
            </a:r>
            <a:endParaRPr lang="fr-FR" sz="1600" b="1" dirty="0" smtClean="0">
              <a:solidFill>
                <a:srgbClr val="002060"/>
              </a:solidFill>
              <a:latin typeface="Arial" panose="020B0604020202020204" pitchFamily="34" charset="0"/>
              <a:cs typeface="Arial" panose="020B0604020202020204" pitchFamily="34" charset="0"/>
            </a:endParaRPr>
          </a:p>
          <a:p>
            <a:pPr algn="ctr"/>
            <a:endParaRPr lang="fr-FR" sz="800" b="1" dirty="0" smtClean="0">
              <a:solidFill>
                <a:srgbClr val="002060"/>
              </a:solidFill>
              <a:latin typeface="Arial" panose="020B0604020202020204" pitchFamily="34" charset="0"/>
              <a:cs typeface="Arial" panose="020B0604020202020204" pitchFamily="34" charset="0"/>
            </a:endParaRPr>
          </a:p>
          <a:p>
            <a:pPr algn="ctr"/>
            <a:endParaRPr lang="fr-FR" sz="800" b="1" dirty="0">
              <a:solidFill>
                <a:srgbClr val="002060"/>
              </a:solidFill>
              <a:latin typeface="Arial" panose="020B0604020202020204" pitchFamily="34" charset="0"/>
              <a:cs typeface="Arial" panose="020B0604020202020204" pitchFamily="34" charset="0"/>
            </a:endParaRPr>
          </a:p>
          <a:p>
            <a:pPr algn="ctr"/>
            <a:endParaRPr lang="fr-FR" sz="800" b="1" dirty="0" smtClean="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VI / COMMENT SE PASSE LA </a:t>
            </a:r>
            <a:r>
              <a:rPr lang="fr-FR" sz="2400" b="1" dirty="0">
                <a:solidFill>
                  <a:srgbClr val="002060"/>
                </a:solidFill>
                <a:latin typeface="Arial" panose="020B0604020202020204" pitchFamily="34" charset="0"/>
                <a:cs typeface="Arial" panose="020B0604020202020204" pitchFamily="34" charset="0"/>
              </a:rPr>
              <a:t>GOUVERNANCE DANS </a:t>
            </a:r>
            <a:r>
              <a:rPr lang="fr-FR" sz="2400" b="1" dirty="0" smtClean="0">
                <a:solidFill>
                  <a:srgbClr val="002060"/>
                </a:solidFill>
                <a:latin typeface="Arial" panose="020B0604020202020204" pitchFamily="34" charset="0"/>
                <a:cs typeface="Arial" panose="020B0604020202020204" pitchFamily="34" charset="0"/>
              </a:rPr>
              <a:t>            UNE JOINT-VENTURE?</a:t>
            </a:r>
            <a:endParaRPr lang="fr-FR" sz="8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85512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1560" y="764704"/>
            <a:ext cx="7848872" cy="5170646"/>
          </a:xfrm>
          <a:prstGeom prst="rect">
            <a:avLst/>
          </a:prstGeom>
        </p:spPr>
        <p:txBody>
          <a:bodyPr wrap="square">
            <a:spAutoFit/>
          </a:bodyPr>
          <a:lstStyle/>
          <a:p>
            <a:pPr lvl="0" algn="just"/>
            <a:endParaRPr lang="fr-FR" sz="200" dirty="0" smtClean="0">
              <a:solidFill>
                <a:srgbClr val="002060"/>
              </a:solidFill>
              <a:latin typeface="Arial" panose="020B0604020202020204" pitchFamily="34" charset="0"/>
              <a:cs typeface="Arial" panose="020B0604020202020204" pitchFamily="34" charset="0"/>
            </a:endParaRPr>
          </a:p>
          <a:p>
            <a:pPr algn="just"/>
            <a:r>
              <a:rPr lang="fr-FR" sz="2800" b="1" dirty="0" smtClean="0">
                <a:solidFill>
                  <a:srgbClr val="002060"/>
                </a:solidFill>
                <a:latin typeface="Arial" panose="020B0604020202020204" pitchFamily="34" charset="0"/>
                <a:cs typeface="Arial" panose="020B0604020202020204" pitchFamily="34" charset="0"/>
              </a:rPr>
              <a:t>4. Du </a:t>
            </a:r>
            <a:r>
              <a:rPr lang="fr-FR" sz="2800" b="1" dirty="0">
                <a:solidFill>
                  <a:srgbClr val="002060"/>
                </a:solidFill>
                <a:latin typeface="Arial" panose="020B0604020202020204" pitchFamily="34" charset="0"/>
                <a:cs typeface="Arial" panose="020B0604020202020204" pitchFamily="34" charset="0"/>
              </a:rPr>
              <a:t>point de vue </a:t>
            </a:r>
            <a:r>
              <a:rPr lang="fr-FR" sz="2800" b="1" dirty="0" smtClean="0">
                <a:solidFill>
                  <a:srgbClr val="002060"/>
                </a:solidFill>
                <a:latin typeface="Arial" panose="020B0604020202020204" pitchFamily="34" charset="0"/>
                <a:cs typeface="Arial" panose="020B0604020202020204" pitchFamily="34" charset="0"/>
              </a:rPr>
              <a:t>territorial</a:t>
            </a:r>
          </a:p>
          <a:p>
            <a:pPr algn="just"/>
            <a:r>
              <a:rPr lang="fr-FR" sz="2800" b="1" dirty="0" smtClean="0">
                <a:solidFill>
                  <a:srgbClr val="002060"/>
                </a:solidFill>
                <a:latin typeface="Arial" panose="020B0604020202020204" pitchFamily="34" charset="0"/>
                <a:cs typeface="Arial" panose="020B0604020202020204" pitchFamily="34" charset="0"/>
              </a:rPr>
              <a:t> </a:t>
            </a:r>
            <a:endParaRPr lang="fr-FR" sz="2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On distingue alors si les entreprises partenaires ont chacune leur siège dans le même pays ou dans des pays </a:t>
            </a:r>
            <a:r>
              <a:rPr lang="fr-FR" sz="2800" dirty="0" smtClean="0">
                <a:solidFill>
                  <a:srgbClr val="002060"/>
                </a:solidFill>
                <a:latin typeface="Arial" panose="020B0604020202020204" pitchFamily="34" charset="0"/>
                <a:cs typeface="Arial" panose="020B0604020202020204" pitchFamily="34" charset="0"/>
              </a:rPr>
              <a:t>différents.</a:t>
            </a:r>
          </a:p>
          <a:p>
            <a:pPr algn="just"/>
            <a:endParaRPr lang="fr-FR" sz="2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Si les entreprises partenaires sont situées dans le même pays, il s'agit d'une </a:t>
            </a:r>
            <a:r>
              <a:rPr lang="fr-FR" sz="2800" b="1" dirty="0" err="1">
                <a:solidFill>
                  <a:srgbClr val="002060"/>
                </a:solidFill>
                <a:latin typeface="Arial" panose="020B0604020202020204" pitchFamily="34" charset="0"/>
                <a:cs typeface="Arial" panose="020B0604020202020204" pitchFamily="34" charset="0"/>
              </a:rPr>
              <a:t>d</a:t>
            </a:r>
            <a:r>
              <a:rPr lang="fr-FR" sz="2800" b="1" dirty="0" err="1" smtClean="0">
                <a:solidFill>
                  <a:srgbClr val="002060"/>
                </a:solidFill>
                <a:latin typeface="Arial" panose="020B0604020202020204" pitchFamily="34" charset="0"/>
                <a:cs typeface="Arial" panose="020B0604020202020204" pitchFamily="34" charset="0"/>
              </a:rPr>
              <a:t>omestic</a:t>
            </a:r>
            <a:r>
              <a:rPr lang="fr-FR" sz="2800" b="1" dirty="0" smtClean="0">
                <a:solidFill>
                  <a:srgbClr val="002060"/>
                </a:solidFill>
                <a:latin typeface="Arial" panose="020B0604020202020204" pitchFamily="34" charset="0"/>
                <a:cs typeface="Arial" panose="020B0604020202020204" pitchFamily="34" charset="0"/>
              </a:rPr>
              <a:t> joint- venture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2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Si ce n’est pas le cas, on parle d’une </a:t>
            </a:r>
            <a:r>
              <a:rPr lang="fr-FR" sz="2800" b="1" dirty="0">
                <a:solidFill>
                  <a:srgbClr val="002060"/>
                </a:solidFill>
                <a:latin typeface="Arial" panose="020B0604020202020204" pitchFamily="34" charset="0"/>
                <a:cs typeface="Arial" panose="020B0604020202020204" pitchFamily="34" charset="0"/>
              </a:rPr>
              <a:t>i</a:t>
            </a:r>
            <a:r>
              <a:rPr lang="fr-FR" sz="2800" b="1" dirty="0" smtClean="0">
                <a:solidFill>
                  <a:srgbClr val="002060"/>
                </a:solidFill>
                <a:latin typeface="Arial" panose="020B0604020202020204" pitchFamily="34" charset="0"/>
                <a:cs typeface="Arial" panose="020B0604020202020204" pitchFamily="34" charset="0"/>
              </a:rPr>
              <a:t>nternational joint-venture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90793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20688"/>
            <a:ext cx="8496944" cy="5940088"/>
          </a:xfrm>
          <a:prstGeom prst="rect">
            <a:avLst/>
          </a:prstGeom>
        </p:spPr>
        <p:txBody>
          <a:bodyPr wrap="square">
            <a:spAutoFit/>
          </a:bodyPr>
          <a:lstStyle/>
          <a:p>
            <a:pPr algn="ctr"/>
            <a:r>
              <a:rPr lang="fr-FR" sz="2800" b="1" u="sng" dirty="0">
                <a:solidFill>
                  <a:srgbClr val="002060"/>
                </a:solidFill>
                <a:latin typeface="Arial" panose="020B0604020202020204" pitchFamily="34" charset="0"/>
                <a:cs typeface="Arial" panose="020B0604020202020204" pitchFamily="34" charset="0"/>
              </a:rPr>
              <a:t>IV / </a:t>
            </a:r>
            <a:r>
              <a:rPr lang="fr-FR" sz="2800" b="1" u="sng" dirty="0" smtClean="0">
                <a:solidFill>
                  <a:srgbClr val="002060"/>
                </a:solidFill>
                <a:latin typeface="Arial" panose="020B0604020202020204" pitchFamily="34" charset="0"/>
                <a:cs typeface="Arial" panose="020B0604020202020204" pitchFamily="34" charset="0"/>
              </a:rPr>
              <a:t>QUELLES SONT LES DIFF</a:t>
            </a:r>
            <a:r>
              <a:rPr lang="fr-FR" sz="2800" b="1" u="sng" dirty="0">
                <a:solidFill>
                  <a:srgbClr val="002060"/>
                </a:solidFill>
                <a:latin typeface="Arial" panose="020B0604020202020204" pitchFamily="34" charset="0"/>
                <a:cs typeface="Arial" panose="020B0604020202020204" pitchFamily="34" charset="0"/>
              </a:rPr>
              <a:t>É</a:t>
            </a:r>
            <a:r>
              <a:rPr lang="fr-FR" sz="2800" b="1" u="sng" dirty="0" smtClean="0">
                <a:solidFill>
                  <a:srgbClr val="002060"/>
                </a:solidFill>
                <a:latin typeface="Arial" panose="020B0604020202020204" pitchFamily="34" charset="0"/>
                <a:cs typeface="Arial" panose="020B0604020202020204" pitchFamily="34" charset="0"/>
              </a:rPr>
              <a:t>RENTES PHASES DE LA </a:t>
            </a:r>
            <a:r>
              <a:rPr lang="fr-FR" sz="2800" b="1" u="sng" dirty="0">
                <a:solidFill>
                  <a:srgbClr val="002060"/>
                </a:solidFill>
                <a:latin typeface="Arial" panose="020B0604020202020204" pitchFamily="34" charset="0"/>
                <a:cs typeface="Arial" panose="020B0604020202020204" pitchFamily="34" charset="0"/>
              </a:rPr>
              <a:t>CRÉATION D’UNE JOINT VENTURE</a:t>
            </a:r>
            <a:r>
              <a:rPr lang="fr-FR" sz="2800" b="1" u="sng" dirty="0" smtClean="0">
                <a:solidFill>
                  <a:srgbClr val="002060"/>
                </a:solidFill>
                <a:latin typeface="Arial" panose="020B0604020202020204" pitchFamily="34" charset="0"/>
                <a:cs typeface="Arial" panose="020B0604020202020204" pitchFamily="34" charset="0"/>
              </a:rPr>
              <a:t>?</a:t>
            </a:r>
          </a:p>
          <a:p>
            <a:pPr algn="ctr"/>
            <a:endParaRPr lang="fr-FR" sz="1400" b="1" u="sng" dirty="0" smtClean="0">
              <a:solidFill>
                <a:srgbClr val="002060"/>
              </a:solidFill>
              <a:latin typeface="Arial" panose="020B0604020202020204" pitchFamily="34" charset="0"/>
              <a:cs typeface="Arial" panose="020B0604020202020204" pitchFamily="34" charset="0"/>
            </a:endParaRPr>
          </a:p>
          <a:p>
            <a:pPr algn="ctr"/>
            <a:endParaRPr lang="fr-FR" sz="1400" b="1" u="sng"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La création </a:t>
            </a:r>
            <a:r>
              <a:rPr lang="fr-FR" sz="2800" dirty="0">
                <a:solidFill>
                  <a:srgbClr val="002060"/>
                </a:solidFill>
                <a:latin typeface="Arial" panose="020B0604020202020204" pitchFamily="34" charset="0"/>
                <a:cs typeface="Arial" panose="020B0604020202020204" pitchFamily="34" charset="0"/>
              </a:rPr>
              <a:t>d'une co-entreprise (ou joint-venture) se déroule généralement en trois grandes </a:t>
            </a:r>
            <a:r>
              <a:rPr lang="fr-FR" sz="2800" dirty="0" smtClean="0">
                <a:solidFill>
                  <a:srgbClr val="002060"/>
                </a:solidFill>
                <a:latin typeface="Arial" panose="020B0604020202020204" pitchFamily="34" charset="0"/>
                <a:cs typeface="Arial" panose="020B0604020202020204" pitchFamily="34" charset="0"/>
              </a:rPr>
              <a:t>phases: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phase de négociation, la formalisation du contrat et le cas échéant, l'immatriculation d'une nouvelle structure juridique. </a:t>
            </a:r>
          </a:p>
          <a:p>
            <a:pPr algn="just"/>
            <a:endParaRPr lang="fr-FR" sz="2400" dirty="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1. Phase </a:t>
            </a:r>
            <a:r>
              <a:rPr lang="fr-FR" sz="2800" b="1" dirty="0">
                <a:solidFill>
                  <a:srgbClr val="002060"/>
                </a:solidFill>
                <a:latin typeface="Arial" panose="020B0604020202020204" pitchFamily="34" charset="0"/>
                <a:cs typeface="Arial" panose="020B0604020202020204" pitchFamily="34" charset="0"/>
              </a:rPr>
              <a:t>de négociation et </a:t>
            </a:r>
            <a:r>
              <a:rPr lang="fr-FR" sz="2800" b="1" dirty="0" smtClean="0">
                <a:solidFill>
                  <a:srgbClr val="002060"/>
                </a:solidFill>
                <a:latin typeface="Arial" panose="020B0604020202020204" pitchFamily="34" charset="0"/>
                <a:cs typeface="Arial" panose="020B0604020202020204" pitchFamily="34" charset="0"/>
              </a:rPr>
              <a:t>préparation</a:t>
            </a:r>
          </a:p>
          <a:p>
            <a:pPr lvl="0" algn="just"/>
            <a:endParaRPr lang="fr-FR" sz="2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Dans un premier temps, les partenaires doivent s'accorder sur les bases de leur </a:t>
            </a:r>
            <a:r>
              <a:rPr lang="fr-FR" sz="2800" b="1" dirty="0" smtClean="0">
                <a:solidFill>
                  <a:srgbClr val="002060"/>
                </a:solidFill>
                <a:latin typeface="Arial" panose="020B0604020202020204" pitchFamily="34" charset="0"/>
                <a:cs typeface="Arial" panose="020B0604020202020204" pitchFamily="34" charset="0"/>
              </a:rPr>
              <a:t>collaboration.</a:t>
            </a:r>
            <a:endParaRPr lang="fr-FR" sz="28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0775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4"/>
            <a:ext cx="8424936" cy="5139869"/>
          </a:xfrm>
          <a:prstGeom prst="rect">
            <a:avLst/>
          </a:prstGeom>
        </p:spPr>
        <p:txBody>
          <a:bodyPr wrap="square">
            <a:spAutoFit/>
          </a:bodyPr>
          <a:lstStyle/>
          <a:p>
            <a:pPr lvl="0" algn="just"/>
            <a:endParaRPr lang="fr-FR" sz="800" b="1"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Définir les objectifs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identifier </a:t>
            </a:r>
            <a:r>
              <a:rPr lang="fr-FR" sz="2800" dirty="0">
                <a:solidFill>
                  <a:srgbClr val="002060"/>
                </a:solidFill>
                <a:latin typeface="Arial" panose="020B0604020202020204" pitchFamily="34" charset="0"/>
                <a:cs typeface="Arial" panose="020B0604020202020204" pitchFamily="34" charset="0"/>
              </a:rPr>
              <a:t>précisément le projet commun (R&amp;D, conquête d'un marché étranger, partage de coûts</a:t>
            </a:r>
            <a:r>
              <a:rPr lang="fr-FR" sz="2800" dirty="0" smtClean="0">
                <a:solidFill>
                  <a:srgbClr val="002060"/>
                </a:solidFill>
                <a:latin typeface="Arial" panose="020B0604020202020204" pitchFamily="34" charset="0"/>
                <a:cs typeface="Arial" panose="020B0604020202020204" pitchFamily="34" charset="0"/>
              </a:rPr>
              <a:t>).</a:t>
            </a:r>
          </a:p>
          <a:p>
            <a:pPr marL="457200" lvl="0" indent="-457200" algn="just">
              <a:buFont typeface="Wingdings" panose="05000000000000000000" pitchFamily="2" charset="2"/>
              <a:buChar char="§"/>
            </a:pPr>
            <a:endParaRPr lang="fr-FR" sz="2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Audit préalable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analyser </a:t>
            </a:r>
            <a:r>
              <a:rPr lang="fr-FR" sz="2800" dirty="0">
                <a:solidFill>
                  <a:srgbClr val="002060"/>
                </a:solidFill>
                <a:latin typeface="Arial" panose="020B0604020202020204" pitchFamily="34" charset="0"/>
                <a:cs typeface="Arial" panose="020B0604020202020204" pitchFamily="34" charset="0"/>
              </a:rPr>
              <a:t>la santé financière et juridique de chaque futur partenaire pour minimiser les risques</a:t>
            </a:r>
            <a:r>
              <a:rPr lang="fr-FR" sz="2800" dirty="0" smtClean="0">
                <a:solidFill>
                  <a:srgbClr val="002060"/>
                </a:solidFill>
                <a:latin typeface="Arial" panose="020B0604020202020204" pitchFamily="34" charset="0"/>
                <a:cs typeface="Arial" panose="020B0604020202020204" pitchFamily="34" charset="0"/>
              </a:rPr>
              <a:t>.</a:t>
            </a:r>
          </a:p>
          <a:p>
            <a:pPr marL="457200" lvl="0" indent="-457200" algn="just">
              <a:buFont typeface="Wingdings" panose="05000000000000000000" pitchFamily="2" charset="2"/>
              <a:buChar char="§"/>
            </a:pPr>
            <a:endParaRPr lang="fr-FR" sz="2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Accord de </a:t>
            </a:r>
            <a:r>
              <a:rPr lang="fr-FR" sz="2800" b="1" dirty="0" smtClean="0">
                <a:solidFill>
                  <a:srgbClr val="002060"/>
                </a:solidFill>
                <a:latin typeface="Arial" panose="020B0604020202020204" pitchFamily="34" charset="0"/>
                <a:cs typeface="Arial" panose="020B0604020202020204" pitchFamily="34" charset="0"/>
              </a:rPr>
              <a:t>confidentialité</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s</a:t>
            </a:r>
            <a:r>
              <a:rPr lang="fr-FR" sz="2800" dirty="0" smtClean="0">
                <a:solidFill>
                  <a:srgbClr val="002060"/>
                </a:solidFill>
                <a:latin typeface="Arial" panose="020B0604020202020204" pitchFamily="34" charset="0"/>
                <a:cs typeface="Arial" panose="020B0604020202020204" pitchFamily="34" charset="0"/>
              </a:rPr>
              <a:t>ignature </a:t>
            </a:r>
            <a:r>
              <a:rPr lang="fr-FR" sz="2800" dirty="0">
                <a:solidFill>
                  <a:srgbClr val="002060"/>
                </a:solidFill>
                <a:latin typeface="Arial" panose="020B0604020202020204" pitchFamily="34" charset="0"/>
                <a:cs typeface="Arial" panose="020B0604020202020204" pitchFamily="34" charset="0"/>
              </a:rPr>
              <a:t>d'un accord de confidentialité surtout concernant les questions de propriété intellectuelle.</a:t>
            </a:r>
          </a:p>
          <a:p>
            <a:pPr marL="171450" lvl="0" indent="-171450" algn="just">
              <a:buFont typeface="Wingdings" panose="05000000000000000000" pitchFamily="2" charset="2"/>
              <a:buChar char="q"/>
            </a:pPr>
            <a:endParaRPr lang="fr-FR" sz="12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29802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836712"/>
            <a:ext cx="8568952" cy="5447645"/>
          </a:xfrm>
          <a:prstGeom prst="rect">
            <a:avLst/>
          </a:prstGeom>
        </p:spPr>
        <p:txBody>
          <a:bodyPr wrap="square">
            <a:spAutoFit/>
          </a:bodyPr>
          <a:lstStyle/>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Choix </a:t>
            </a:r>
            <a:r>
              <a:rPr lang="fr-FR" sz="2800" b="1" dirty="0">
                <a:solidFill>
                  <a:srgbClr val="002060"/>
                </a:solidFill>
                <a:latin typeface="Arial" panose="020B0604020202020204" pitchFamily="34" charset="0"/>
                <a:cs typeface="Arial" panose="020B0604020202020204" pitchFamily="34" charset="0"/>
              </a:rPr>
              <a:t>du type de </a:t>
            </a:r>
            <a:r>
              <a:rPr lang="fr-FR" sz="2800" b="1" dirty="0" smtClean="0">
                <a:solidFill>
                  <a:srgbClr val="002060"/>
                </a:solidFill>
                <a:latin typeface="Arial" panose="020B0604020202020204" pitchFamily="34" charset="0"/>
                <a:cs typeface="Arial" panose="020B0604020202020204" pitchFamily="34" charset="0"/>
              </a:rPr>
              <a:t>co-entreprise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Coentreprise contractuelle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collaboration </a:t>
            </a:r>
            <a:r>
              <a:rPr lang="fr-FR" sz="2800" dirty="0">
                <a:solidFill>
                  <a:srgbClr val="002060"/>
                </a:solidFill>
                <a:latin typeface="Arial" panose="020B0604020202020204" pitchFamily="34" charset="0"/>
                <a:cs typeface="Arial" panose="020B0604020202020204" pitchFamily="34" charset="0"/>
              </a:rPr>
              <a:t>via un contrat de coopération simple, sans création d'une nouvelle société</a:t>
            </a:r>
            <a:r>
              <a:rPr lang="fr-FR" sz="2800" dirty="0" smtClean="0">
                <a:solidFill>
                  <a:srgbClr val="002060"/>
                </a:solidFill>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
            </a:pPr>
            <a:endParaRPr lang="fr-FR"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Coentreprise </a:t>
            </a:r>
            <a:r>
              <a:rPr lang="fr-FR" sz="2800" b="1" dirty="0" smtClean="0">
                <a:solidFill>
                  <a:srgbClr val="002060"/>
                </a:solidFill>
                <a:latin typeface="Arial" panose="020B0604020202020204" pitchFamily="34" charset="0"/>
                <a:cs typeface="Arial" panose="020B0604020202020204" pitchFamily="34" charset="0"/>
              </a:rPr>
              <a:t>sociétaire</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c</a:t>
            </a:r>
            <a:r>
              <a:rPr lang="fr-FR" sz="2800" dirty="0" smtClean="0">
                <a:solidFill>
                  <a:srgbClr val="002060"/>
                </a:solidFill>
                <a:latin typeface="Arial" panose="020B0604020202020204" pitchFamily="34" charset="0"/>
                <a:cs typeface="Arial" panose="020B0604020202020204" pitchFamily="34" charset="0"/>
              </a:rPr>
              <a:t>réation </a:t>
            </a:r>
            <a:r>
              <a:rPr lang="fr-FR" sz="2800" dirty="0">
                <a:solidFill>
                  <a:srgbClr val="002060"/>
                </a:solidFill>
                <a:latin typeface="Arial" panose="020B0604020202020204" pitchFamily="34" charset="0"/>
                <a:cs typeface="Arial" panose="020B0604020202020204" pitchFamily="34" charset="0"/>
              </a:rPr>
              <a:t>d'une entité juridique distincte (souvent une SAS ou SARL) détenue par les partenaires.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2000" dirty="0" smtClean="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2. Rédaction du contrat de </a:t>
            </a:r>
            <a:r>
              <a:rPr lang="fr-FR" sz="2800" b="1" dirty="0" smtClean="0">
                <a:solidFill>
                  <a:srgbClr val="002060"/>
                </a:solidFill>
                <a:latin typeface="Arial" panose="020B0604020202020204" pitchFamily="34" charset="0"/>
                <a:cs typeface="Arial" panose="020B0604020202020204" pitchFamily="34" charset="0"/>
              </a:rPr>
              <a:t>joint-venture</a:t>
            </a:r>
          </a:p>
          <a:p>
            <a:pPr algn="just"/>
            <a:endParaRPr lang="fr-FR" sz="1200"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Le contrat doit nécessairement inclure les points suivants: </a:t>
            </a:r>
          </a:p>
        </p:txBody>
      </p:sp>
    </p:spTree>
    <p:extLst>
      <p:ext uri="{BB962C8B-B14F-4D97-AF65-F5344CB8AC3E}">
        <p14:creationId xmlns:p14="http://schemas.microsoft.com/office/powerpoint/2010/main" val="18226131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568952" cy="5816977"/>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La </a:t>
            </a:r>
            <a:r>
              <a:rPr lang="fr-FR" sz="2800" b="1" dirty="0" smtClean="0">
                <a:solidFill>
                  <a:srgbClr val="002060"/>
                </a:solidFill>
                <a:latin typeface="Arial" panose="020B0604020202020204" pitchFamily="34" charset="0"/>
                <a:cs typeface="Arial" panose="020B0604020202020204" pitchFamily="34" charset="0"/>
              </a:rPr>
              <a:t>gouvernance</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m</a:t>
            </a:r>
            <a:r>
              <a:rPr lang="fr-FR" sz="2800" dirty="0" smtClean="0">
                <a:solidFill>
                  <a:srgbClr val="002060"/>
                </a:solidFill>
                <a:latin typeface="Arial" panose="020B0604020202020204" pitchFamily="34" charset="0"/>
                <a:cs typeface="Arial" panose="020B0604020202020204" pitchFamily="34" charset="0"/>
              </a:rPr>
              <a:t>odalités </a:t>
            </a:r>
            <a:r>
              <a:rPr lang="fr-FR" sz="2800" dirty="0">
                <a:solidFill>
                  <a:srgbClr val="002060"/>
                </a:solidFill>
                <a:latin typeface="Arial" panose="020B0604020202020204" pitchFamily="34" charset="0"/>
                <a:cs typeface="Arial" panose="020B0604020202020204" pitchFamily="34" charset="0"/>
              </a:rPr>
              <a:t>de prise de décision, nomination des dirigeants et droits de vote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Les </a:t>
            </a:r>
            <a:r>
              <a:rPr lang="fr-FR" sz="2800" b="1" dirty="0" smtClean="0">
                <a:solidFill>
                  <a:srgbClr val="002060"/>
                </a:solidFill>
                <a:latin typeface="Arial" panose="020B0604020202020204" pitchFamily="34" charset="0"/>
                <a:cs typeface="Arial" panose="020B0604020202020204" pitchFamily="34" charset="0"/>
              </a:rPr>
              <a:t>apports</a:t>
            </a:r>
            <a:r>
              <a:rPr lang="fr-FR" sz="2800" dirty="0" smtClean="0">
                <a:solidFill>
                  <a:srgbClr val="002060"/>
                </a:solidFill>
                <a:latin typeface="Arial" panose="020B0604020202020204" pitchFamily="34" charset="0"/>
                <a:cs typeface="Arial" panose="020B0604020202020204" pitchFamily="34" charset="0"/>
              </a:rPr>
              <a:t>: nature </a:t>
            </a:r>
            <a:r>
              <a:rPr lang="fr-FR" sz="2800" dirty="0">
                <a:solidFill>
                  <a:srgbClr val="002060"/>
                </a:solidFill>
                <a:latin typeface="Arial" panose="020B0604020202020204" pitchFamily="34" charset="0"/>
                <a:cs typeface="Arial" panose="020B0604020202020204" pitchFamily="34" charset="0"/>
              </a:rPr>
              <a:t>de ce que chaque partie apporte (numéraire, technologie, </a:t>
            </a:r>
            <a:r>
              <a:rPr lang="fr-FR" sz="2800" dirty="0" smtClean="0">
                <a:solidFill>
                  <a:srgbClr val="002060"/>
                </a:solidFill>
                <a:latin typeface="Arial" panose="020B0604020202020204" pitchFamily="34" charset="0"/>
                <a:cs typeface="Arial" panose="020B0604020202020204" pitchFamily="34" charset="0"/>
              </a:rPr>
              <a:t>brevets…).</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La répartition des bénéfices et des </a:t>
            </a:r>
            <a:r>
              <a:rPr lang="fr-FR" sz="2800" b="1" dirty="0" smtClean="0">
                <a:solidFill>
                  <a:srgbClr val="002060"/>
                </a:solidFill>
                <a:latin typeface="Arial" panose="020B0604020202020204" pitchFamily="34" charset="0"/>
                <a:cs typeface="Arial" panose="020B0604020202020204" pitchFamily="34" charset="0"/>
              </a:rPr>
              <a:t>pertes</a:t>
            </a:r>
            <a:r>
              <a:rPr lang="fr-FR" sz="2800" dirty="0" smtClean="0">
                <a:solidFill>
                  <a:srgbClr val="002060"/>
                </a:solidFill>
                <a:latin typeface="Arial" panose="020B0604020202020204" pitchFamily="34" charset="0"/>
                <a:cs typeface="Arial" panose="020B0604020202020204" pitchFamily="34" charset="0"/>
              </a:rPr>
              <a:t>: pourcentage </a:t>
            </a:r>
            <a:r>
              <a:rPr lang="fr-FR" sz="2800" dirty="0">
                <a:solidFill>
                  <a:srgbClr val="002060"/>
                </a:solidFill>
                <a:latin typeface="Arial" panose="020B0604020202020204" pitchFamily="34" charset="0"/>
                <a:cs typeface="Arial" panose="020B0604020202020204" pitchFamily="34" charset="0"/>
              </a:rPr>
              <a:t>de détention et partage des profits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Les clauses de </a:t>
            </a:r>
            <a:r>
              <a:rPr lang="fr-FR" sz="2800" b="1" dirty="0" smtClean="0">
                <a:solidFill>
                  <a:srgbClr val="002060"/>
                </a:solidFill>
                <a:latin typeface="Arial" panose="020B0604020202020204" pitchFamily="34" charset="0"/>
                <a:cs typeface="Arial" panose="020B0604020202020204" pitchFamily="34" charset="0"/>
              </a:rPr>
              <a:t>sortie</a:t>
            </a:r>
            <a:r>
              <a:rPr lang="fr-FR" sz="2800" dirty="0" smtClean="0">
                <a:solidFill>
                  <a:srgbClr val="002060"/>
                </a:solidFill>
                <a:latin typeface="Arial" panose="020B0604020202020204" pitchFamily="34" charset="0"/>
                <a:cs typeface="Arial" panose="020B0604020202020204" pitchFamily="34" charset="0"/>
              </a:rPr>
              <a:t>: conditions </a:t>
            </a:r>
            <a:r>
              <a:rPr lang="fr-FR" sz="2800" dirty="0">
                <a:solidFill>
                  <a:srgbClr val="002060"/>
                </a:solidFill>
                <a:latin typeface="Arial" panose="020B0604020202020204" pitchFamily="34" charset="0"/>
                <a:cs typeface="Arial" panose="020B0604020202020204" pitchFamily="34" charset="0"/>
              </a:rPr>
              <a:t>de rupture, rachat des parts ou dissolution de la </a:t>
            </a:r>
            <a:r>
              <a:rPr lang="fr-FR" sz="2800" dirty="0" smtClean="0">
                <a:solidFill>
                  <a:srgbClr val="002060"/>
                </a:solidFill>
                <a:latin typeface="Arial" panose="020B0604020202020204" pitchFamily="34" charset="0"/>
                <a:cs typeface="Arial" panose="020B0604020202020204" pitchFamily="34" charset="0"/>
              </a:rPr>
              <a:t>                         co-entreprise</a:t>
            </a:r>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600" dirty="0" smtClean="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3. Formalités de création (pour la forme sociétaire</a:t>
            </a:r>
            <a:r>
              <a:rPr lang="fr-FR" sz="2800" b="1" dirty="0" smtClean="0">
                <a:solidFill>
                  <a:srgbClr val="002060"/>
                </a:solidFill>
                <a:latin typeface="Arial" panose="020B0604020202020204" pitchFamily="34" charset="0"/>
                <a:cs typeface="Arial" panose="020B0604020202020204" pitchFamily="34" charset="0"/>
              </a:rPr>
              <a:t>)</a:t>
            </a:r>
            <a:endParaRPr lang="fr-FR" sz="28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435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3528" y="692696"/>
            <a:ext cx="8496944" cy="5786199"/>
          </a:xfrm>
          <a:prstGeom prst="rect">
            <a:avLst/>
          </a:prstGeom>
          <a:noFill/>
        </p:spPr>
        <p:txBody>
          <a:bodyPr wrap="square" rtlCol="0">
            <a:spAutoFit/>
          </a:bodyPr>
          <a:lstStyle/>
          <a:p>
            <a:pPr algn="just"/>
            <a:endParaRPr lang="fr-FR" sz="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Si vous optez pour une entité distincte, vous devez suivre les étapes classiques d'immatriculation d'une société dans votre pays: </a:t>
            </a:r>
          </a:p>
          <a:p>
            <a:pPr algn="just"/>
            <a:endParaRPr lang="fr-FR" sz="1200" dirty="0">
              <a:solidFill>
                <a:srgbClr val="002060"/>
              </a:solidFill>
              <a:latin typeface="Arial" panose="020B0604020202020204" pitchFamily="34" charset="0"/>
              <a:cs typeface="Arial" panose="020B0604020202020204" pitchFamily="34" charset="0"/>
            </a:endParaRPr>
          </a:p>
          <a:p>
            <a:pPr marL="514350" lvl="0" indent="-514350" algn="just">
              <a:buFont typeface="+mj-lt"/>
              <a:buAutoNum type="arabicPeriod"/>
            </a:pPr>
            <a:r>
              <a:rPr lang="fr-FR" sz="2800" b="1" dirty="0">
                <a:solidFill>
                  <a:srgbClr val="002060"/>
                </a:solidFill>
                <a:latin typeface="Arial" panose="020B0604020202020204" pitchFamily="34" charset="0"/>
                <a:cs typeface="Arial" panose="020B0604020202020204" pitchFamily="34" charset="0"/>
              </a:rPr>
              <a:t>Rédaction des statuts </a:t>
            </a:r>
            <a:r>
              <a:rPr lang="fr-FR" sz="2800" dirty="0">
                <a:solidFill>
                  <a:srgbClr val="002060"/>
                </a:solidFill>
                <a:latin typeface="Arial" panose="020B0604020202020204" pitchFamily="34" charset="0"/>
                <a:cs typeface="Arial" panose="020B0604020202020204" pitchFamily="34" charset="0"/>
              </a:rPr>
              <a:t>qui ne doivent pas être en contradiction </a:t>
            </a:r>
            <a:r>
              <a:rPr lang="fr-FR" sz="2800" dirty="0" smtClean="0">
                <a:solidFill>
                  <a:srgbClr val="002060"/>
                </a:solidFill>
                <a:latin typeface="Arial" panose="020B0604020202020204" pitchFamily="34" charset="0"/>
                <a:cs typeface="Arial" panose="020B0604020202020204" pitchFamily="34" charset="0"/>
              </a:rPr>
              <a:t>avec le </a:t>
            </a:r>
            <a:r>
              <a:rPr lang="fr-FR" sz="2800" dirty="0">
                <a:solidFill>
                  <a:srgbClr val="002060"/>
                </a:solidFill>
                <a:latin typeface="Arial" panose="020B0604020202020204" pitchFamily="34" charset="0"/>
                <a:cs typeface="Arial" panose="020B0604020202020204" pitchFamily="34" charset="0"/>
              </a:rPr>
              <a:t>contrat de joint-venture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2.  Dépôt </a:t>
            </a:r>
            <a:r>
              <a:rPr lang="fr-FR" sz="2800" b="1" dirty="0">
                <a:solidFill>
                  <a:srgbClr val="002060"/>
                </a:solidFill>
                <a:latin typeface="Arial" panose="020B0604020202020204" pitchFamily="34" charset="0"/>
                <a:cs typeface="Arial" panose="020B0604020202020204" pitchFamily="34" charset="0"/>
              </a:rPr>
              <a:t>du capital social</a:t>
            </a:r>
            <a:r>
              <a:rPr lang="fr-FR" sz="2800" dirty="0">
                <a:solidFill>
                  <a:srgbClr val="002060"/>
                </a:solidFill>
                <a:latin typeface="Arial" panose="020B0604020202020204" pitchFamily="34" charset="0"/>
                <a:cs typeface="Arial" panose="020B0604020202020204" pitchFamily="34" charset="0"/>
              </a:rPr>
              <a:t> sur un compte </a:t>
            </a:r>
            <a:r>
              <a:rPr lang="fr-FR" sz="2800" dirty="0" smtClean="0">
                <a:solidFill>
                  <a:srgbClr val="002060"/>
                </a:solidFill>
                <a:latin typeface="Arial" panose="020B0604020202020204" pitchFamily="34" charset="0"/>
                <a:cs typeface="Arial" panose="020B0604020202020204" pitchFamily="34" charset="0"/>
              </a:rPr>
              <a:t>bancaire.</a:t>
            </a:r>
          </a:p>
          <a:p>
            <a:pPr lvl="0" algn="just"/>
            <a:endParaRPr lang="fr-FR" sz="1400" b="1" dirty="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3. Publication </a:t>
            </a:r>
            <a:r>
              <a:rPr lang="fr-FR" sz="2800" b="1" dirty="0">
                <a:solidFill>
                  <a:srgbClr val="002060"/>
                </a:solidFill>
                <a:latin typeface="Arial" panose="020B0604020202020204" pitchFamily="34" charset="0"/>
                <a:cs typeface="Arial" panose="020B0604020202020204" pitchFamily="34" charset="0"/>
              </a:rPr>
              <a:t>légale</a:t>
            </a:r>
            <a:r>
              <a:rPr lang="fr-FR" sz="2800" dirty="0">
                <a:solidFill>
                  <a:srgbClr val="002060"/>
                </a:solidFill>
                <a:latin typeface="Arial" panose="020B0604020202020204" pitchFamily="34" charset="0"/>
                <a:cs typeface="Arial" panose="020B0604020202020204" pitchFamily="34" charset="0"/>
              </a:rPr>
              <a:t> d'un avis de constitution dans un support d'annonces </a:t>
            </a:r>
            <a:r>
              <a:rPr lang="fr-FR" sz="2800" dirty="0" smtClean="0">
                <a:solidFill>
                  <a:srgbClr val="002060"/>
                </a:solidFill>
                <a:latin typeface="Arial" panose="020B0604020202020204" pitchFamily="34" charset="0"/>
                <a:cs typeface="Arial" panose="020B0604020202020204" pitchFamily="34" charset="0"/>
              </a:rPr>
              <a:t>légales.</a:t>
            </a:r>
          </a:p>
          <a:p>
            <a:pPr lvl="0" algn="just"/>
            <a:endParaRPr lang="fr-FR" sz="1400" dirty="0" smtClean="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4. Immatriculation</a:t>
            </a:r>
            <a:r>
              <a:rPr lang="fr-FR" sz="2800" dirty="0">
                <a:solidFill>
                  <a:srgbClr val="002060"/>
                </a:solidFill>
                <a:latin typeface="Arial" panose="020B0604020202020204" pitchFamily="34" charset="0"/>
                <a:cs typeface="Arial" panose="020B0604020202020204" pitchFamily="34" charset="0"/>
              </a:rPr>
              <a:t>: d</a:t>
            </a:r>
            <a:r>
              <a:rPr lang="fr-FR" sz="2800" dirty="0" smtClean="0">
                <a:solidFill>
                  <a:srgbClr val="002060"/>
                </a:solidFill>
                <a:latin typeface="Arial" panose="020B0604020202020204" pitchFamily="34" charset="0"/>
                <a:cs typeface="Arial" panose="020B0604020202020204" pitchFamily="34" charset="0"/>
              </a:rPr>
              <a:t>épôt </a:t>
            </a:r>
            <a:r>
              <a:rPr lang="fr-FR" sz="2800" dirty="0">
                <a:solidFill>
                  <a:srgbClr val="002060"/>
                </a:solidFill>
                <a:latin typeface="Arial" panose="020B0604020202020204" pitchFamily="34" charset="0"/>
                <a:cs typeface="Arial" panose="020B0604020202020204" pitchFamily="34" charset="0"/>
              </a:rPr>
              <a:t>du dossier au niveau de l’administration pour obtenir les documents officiels de la joint-venture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16632"/>
            <a:ext cx="8568952" cy="6647974"/>
          </a:xfrm>
          <a:prstGeom prst="rect">
            <a:avLst/>
          </a:prstGeom>
        </p:spPr>
        <p:txBody>
          <a:bodyPr wrap="square">
            <a:spAutoFit/>
          </a:bodyPr>
          <a:lstStyle/>
          <a:p>
            <a:pPr algn="ctr"/>
            <a:r>
              <a:rPr lang="fr-FR" sz="2800" b="1" u="sng" dirty="0" smtClean="0">
                <a:solidFill>
                  <a:srgbClr val="002060"/>
                </a:solidFill>
                <a:latin typeface="Arial" panose="020B0604020202020204" pitchFamily="34" charset="0"/>
                <a:cs typeface="Arial" panose="020B0604020202020204" pitchFamily="34" charset="0"/>
              </a:rPr>
              <a:t>V </a:t>
            </a:r>
            <a:r>
              <a:rPr lang="fr-FR" sz="2800" b="1" u="sng" dirty="0">
                <a:solidFill>
                  <a:srgbClr val="002060"/>
                </a:solidFill>
                <a:latin typeface="Arial" panose="020B0604020202020204" pitchFamily="34" charset="0"/>
                <a:cs typeface="Arial" panose="020B0604020202020204" pitchFamily="34" charset="0"/>
              </a:rPr>
              <a:t>/ COMMENT SE PASSE LA GESTION </a:t>
            </a:r>
            <a:r>
              <a:rPr lang="fr-FR" sz="2800" b="1" u="sng" dirty="0" smtClean="0">
                <a:solidFill>
                  <a:srgbClr val="002060"/>
                </a:solidFill>
                <a:latin typeface="Arial" panose="020B0604020202020204" pitchFamily="34" charset="0"/>
                <a:cs typeface="Arial" panose="020B0604020202020204" pitchFamily="34" charset="0"/>
              </a:rPr>
              <a:t>                         DE </a:t>
            </a:r>
            <a:r>
              <a:rPr lang="fr-FR" sz="2800" b="1" u="sng" dirty="0">
                <a:solidFill>
                  <a:srgbClr val="002060"/>
                </a:solidFill>
                <a:latin typeface="Arial" panose="020B0604020202020204" pitchFamily="34" charset="0"/>
                <a:cs typeface="Arial" panose="020B0604020202020204" pitchFamily="34" charset="0"/>
              </a:rPr>
              <a:t>LA PROPRIÉTÉ INDUSTRIELLE DANS </a:t>
            </a:r>
            <a:r>
              <a:rPr lang="fr-FR" sz="2800" b="1" u="sng" dirty="0" smtClean="0">
                <a:solidFill>
                  <a:srgbClr val="002060"/>
                </a:solidFill>
                <a:latin typeface="Arial" panose="020B0604020202020204" pitchFamily="34" charset="0"/>
                <a:cs typeface="Arial" panose="020B0604020202020204" pitchFamily="34" charset="0"/>
              </a:rPr>
              <a:t>                UNE JOINT-VENTURE?</a:t>
            </a:r>
          </a:p>
          <a:p>
            <a:pPr algn="ctr"/>
            <a:endParaRPr lang="fr-FR" sz="1400" b="1" u="sng"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gestion de la propriété industrielle est un pilier stratégique qui détermine comment les inventions et innovations (</a:t>
            </a:r>
            <a:r>
              <a:rPr lang="fr-FR" sz="2800" dirty="0" smtClean="0">
                <a:solidFill>
                  <a:srgbClr val="002060"/>
                </a:solidFill>
                <a:latin typeface="Arial" panose="020B0604020202020204" pitchFamily="34" charset="0"/>
                <a:cs typeface="Arial" panose="020B0604020202020204" pitchFamily="34" charset="0"/>
              </a:rPr>
              <a:t>brevets…), </a:t>
            </a:r>
            <a:r>
              <a:rPr lang="fr-FR" sz="2800" dirty="0">
                <a:solidFill>
                  <a:srgbClr val="002060"/>
                </a:solidFill>
                <a:latin typeface="Arial" panose="020B0604020202020204" pitchFamily="34" charset="0"/>
                <a:cs typeface="Arial" panose="020B0604020202020204" pitchFamily="34" charset="0"/>
              </a:rPr>
              <a:t>les signes distinctifs (</a:t>
            </a:r>
            <a:r>
              <a:rPr lang="fr-FR" sz="2800" dirty="0" smtClean="0">
                <a:solidFill>
                  <a:srgbClr val="002060"/>
                </a:solidFill>
                <a:latin typeface="Arial" panose="020B0604020202020204" pitchFamily="34" charset="0"/>
                <a:cs typeface="Arial" panose="020B0604020202020204" pitchFamily="34" charset="0"/>
              </a:rPr>
              <a:t>marques…) </a:t>
            </a:r>
            <a:r>
              <a:rPr lang="fr-FR" sz="2800" dirty="0">
                <a:solidFill>
                  <a:srgbClr val="002060"/>
                </a:solidFill>
                <a:latin typeface="Arial" panose="020B0604020202020204" pitchFamily="34" charset="0"/>
                <a:cs typeface="Arial" panose="020B0604020202020204" pitchFamily="34" charset="0"/>
              </a:rPr>
              <a:t>et les créations esthétiques (dessins et </a:t>
            </a:r>
            <a:r>
              <a:rPr lang="fr-FR" sz="2800" dirty="0" smtClean="0">
                <a:solidFill>
                  <a:srgbClr val="002060"/>
                </a:solidFill>
                <a:latin typeface="Arial" panose="020B0604020202020204" pitchFamily="34" charset="0"/>
                <a:cs typeface="Arial" panose="020B0604020202020204" pitchFamily="34" charset="0"/>
              </a:rPr>
              <a:t>modèles…) </a:t>
            </a:r>
            <a:r>
              <a:rPr lang="fr-FR" sz="2800" dirty="0">
                <a:solidFill>
                  <a:srgbClr val="002060"/>
                </a:solidFill>
                <a:latin typeface="Arial" panose="020B0604020202020204" pitchFamily="34" charset="0"/>
                <a:cs typeface="Arial" panose="020B0604020202020204" pitchFamily="34" charset="0"/>
              </a:rPr>
              <a:t>sont partagés et protégés entre les partenaires</a:t>
            </a:r>
            <a:r>
              <a:rPr lang="fr-FR" sz="2800" dirty="0" smtClean="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200" b="1" dirty="0">
              <a:solidFill>
                <a:srgbClr val="002060"/>
              </a:solidFill>
              <a:latin typeface="Arial" panose="020B0604020202020204" pitchFamily="34" charset="0"/>
              <a:cs typeface="Arial" panose="020B0604020202020204" pitchFamily="34" charset="0"/>
            </a:endParaRPr>
          </a:p>
          <a:p>
            <a:pPr marL="514350" indent="-514350" algn="just">
              <a:buAutoNum type="arabicPeriod"/>
            </a:pPr>
            <a:r>
              <a:rPr lang="fr-FR" sz="2800" b="1" dirty="0" smtClean="0">
                <a:solidFill>
                  <a:srgbClr val="002060"/>
                </a:solidFill>
                <a:latin typeface="Arial" panose="020B0604020202020204" pitchFamily="34" charset="0"/>
                <a:cs typeface="Arial" panose="020B0604020202020204" pitchFamily="34" charset="0"/>
              </a:rPr>
              <a:t>Les </a:t>
            </a:r>
            <a:r>
              <a:rPr lang="fr-FR" sz="2800" b="1" dirty="0">
                <a:solidFill>
                  <a:srgbClr val="002060"/>
                </a:solidFill>
                <a:latin typeface="Arial" panose="020B0604020202020204" pitchFamily="34" charset="0"/>
                <a:cs typeface="Arial" panose="020B0604020202020204" pitchFamily="34" charset="0"/>
              </a:rPr>
              <a:t>types d'actifs de propriété industrielle </a:t>
            </a:r>
            <a:r>
              <a:rPr lang="fr-FR" sz="2800" b="1" dirty="0" smtClean="0">
                <a:solidFill>
                  <a:srgbClr val="002060"/>
                </a:solidFill>
                <a:latin typeface="Arial" panose="020B0604020202020204" pitchFamily="34" charset="0"/>
                <a:cs typeface="Arial" panose="020B0604020202020204" pitchFamily="34" charset="0"/>
              </a:rPr>
              <a:t>concernés</a:t>
            </a:r>
          </a:p>
          <a:p>
            <a:pPr algn="just"/>
            <a:endParaRPr lang="fr-FR" sz="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Brevets </a:t>
            </a:r>
            <a:r>
              <a:rPr lang="fr-FR" sz="2800" b="1" dirty="0" smtClean="0">
                <a:solidFill>
                  <a:srgbClr val="002060"/>
                </a:solidFill>
                <a:latin typeface="Arial" panose="020B0604020202020204" pitchFamily="34" charset="0"/>
                <a:cs typeface="Arial" panose="020B0604020202020204" pitchFamily="34" charset="0"/>
              </a:rPr>
              <a:t>d'invention:</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protection </a:t>
            </a:r>
            <a:r>
              <a:rPr lang="fr-FR" sz="2800" dirty="0">
                <a:solidFill>
                  <a:srgbClr val="002060"/>
                </a:solidFill>
                <a:latin typeface="Arial" panose="020B0604020202020204" pitchFamily="34" charset="0"/>
                <a:cs typeface="Arial" panose="020B0604020202020204" pitchFamily="34" charset="0"/>
              </a:rPr>
              <a:t>des solutions techniques et innovations développées conjointement ou apportées par une partie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7597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20688"/>
            <a:ext cx="8208912" cy="5940088"/>
          </a:xfrm>
          <a:prstGeom prst="rect">
            <a:avLst/>
          </a:prstGeom>
        </p:spPr>
        <p:txBody>
          <a:bodyPr wrap="square">
            <a:spAutoFit/>
          </a:bodyPr>
          <a:lstStyle/>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 </a:t>
            </a:r>
            <a:r>
              <a:rPr lang="fr-FR" sz="2800" b="1" dirty="0">
                <a:solidFill>
                  <a:srgbClr val="002060"/>
                </a:solidFill>
                <a:latin typeface="Arial" panose="020B0604020202020204" pitchFamily="34" charset="0"/>
                <a:cs typeface="Arial" panose="020B0604020202020204" pitchFamily="34" charset="0"/>
              </a:rPr>
              <a:t>S</a:t>
            </a:r>
            <a:r>
              <a:rPr lang="fr-FR" sz="2800" b="1" dirty="0" smtClean="0">
                <a:solidFill>
                  <a:srgbClr val="002060"/>
                </a:solidFill>
                <a:latin typeface="Arial" panose="020B0604020202020204" pitchFamily="34" charset="0"/>
                <a:cs typeface="Arial" panose="020B0604020202020204" pitchFamily="34" charset="0"/>
              </a:rPr>
              <a:t>ignes </a:t>
            </a:r>
            <a:r>
              <a:rPr lang="fr-FR" sz="2800" b="1" dirty="0">
                <a:solidFill>
                  <a:srgbClr val="002060"/>
                </a:solidFill>
                <a:latin typeface="Arial" panose="020B0604020202020204" pitchFamily="34" charset="0"/>
                <a:cs typeface="Arial" panose="020B0604020202020204" pitchFamily="34" charset="0"/>
              </a:rPr>
              <a:t>distinctifs:</a:t>
            </a:r>
            <a:r>
              <a:rPr lang="fr-FR" sz="2800" dirty="0">
                <a:solidFill>
                  <a:srgbClr val="002060"/>
                </a:solidFill>
                <a:latin typeface="Arial" panose="020B0604020202020204" pitchFamily="34" charset="0"/>
                <a:cs typeface="Arial" panose="020B0604020202020204" pitchFamily="34" charset="0"/>
              </a:rPr>
              <a:t> quelles sont les signes distinctifs qui vont être utilisés et comment assurer leur </a:t>
            </a:r>
            <a:r>
              <a:rPr lang="fr-FR" sz="2800" dirty="0" smtClean="0">
                <a:solidFill>
                  <a:srgbClr val="002060"/>
                </a:solidFill>
                <a:latin typeface="Arial" panose="020B0604020202020204" pitchFamily="34" charset="0"/>
                <a:cs typeface="Arial" panose="020B0604020202020204" pitchFamily="34" charset="0"/>
              </a:rPr>
              <a:t>protection. </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Dessins et </a:t>
            </a:r>
            <a:r>
              <a:rPr lang="fr-FR" sz="2800" b="1" dirty="0" smtClean="0">
                <a:solidFill>
                  <a:srgbClr val="002060"/>
                </a:solidFill>
                <a:latin typeface="Arial" panose="020B0604020202020204" pitchFamily="34" charset="0"/>
                <a:cs typeface="Arial" panose="020B0604020202020204" pitchFamily="34" charset="0"/>
              </a:rPr>
              <a:t>modèles: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protection </a:t>
            </a:r>
            <a:r>
              <a:rPr lang="fr-FR" sz="2800" dirty="0">
                <a:solidFill>
                  <a:srgbClr val="002060"/>
                </a:solidFill>
                <a:latin typeface="Arial" panose="020B0604020202020204" pitchFamily="34" charset="0"/>
                <a:cs typeface="Arial" panose="020B0604020202020204" pitchFamily="34" charset="0"/>
              </a:rPr>
              <a:t>de l'apparence visuelle des produits industriels créés.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200" dirty="0" smtClean="0">
              <a:solidFill>
                <a:srgbClr val="002060"/>
              </a:solidFill>
              <a:latin typeface="Arial" panose="020B0604020202020204" pitchFamily="34" charset="0"/>
              <a:cs typeface="Arial" panose="020B0604020202020204" pitchFamily="34" charset="0"/>
            </a:endParaRPr>
          </a:p>
          <a:p>
            <a:pPr lvl="0" algn="just"/>
            <a:endParaRPr lang="fr-FR" sz="12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2. Mécanismes de mise en </a:t>
            </a:r>
            <a:r>
              <a:rPr lang="fr-FR" sz="2800" b="1" dirty="0" smtClean="0">
                <a:solidFill>
                  <a:srgbClr val="002060"/>
                </a:solidFill>
                <a:latin typeface="Arial" panose="020B0604020202020204" pitchFamily="34" charset="0"/>
                <a:cs typeface="Arial" panose="020B0604020202020204" pitchFamily="34" charset="0"/>
              </a:rPr>
              <a:t>commun</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propriété industrielle est </a:t>
            </a:r>
            <a:r>
              <a:rPr lang="fr-FR" sz="2800" dirty="0" smtClean="0">
                <a:solidFill>
                  <a:srgbClr val="002060"/>
                </a:solidFill>
                <a:latin typeface="Arial" panose="020B0604020202020204" pitchFamily="34" charset="0"/>
                <a:cs typeface="Arial" panose="020B0604020202020204" pitchFamily="34" charset="0"/>
              </a:rPr>
              <a:t>généralement intégrée </a:t>
            </a:r>
            <a:r>
              <a:rPr lang="fr-FR" sz="2800" dirty="0">
                <a:solidFill>
                  <a:srgbClr val="002060"/>
                </a:solidFill>
                <a:latin typeface="Arial" panose="020B0604020202020204" pitchFamily="34" charset="0"/>
                <a:cs typeface="Arial" panose="020B0604020202020204" pitchFamily="34" charset="0"/>
              </a:rPr>
              <a:t>à la joint-venture via </a:t>
            </a: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méthodes </a:t>
            </a:r>
            <a:r>
              <a:rPr lang="fr-FR" sz="2800" dirty="0" smtClean="0">
                <a:solidFill>
                  <a:srgbClr val="002060"/>
                </a:solidFill>
                <a:latin typeface="Arial" panose="020B0604020202020204" pitchFamily="34" charset="0"/>
                <a:cs typeface="Arial" panose="020B0604020202020204" pitchFamily="34" charset="0"/>
              </a:rPr>
              <a:t>suivantes:</a:t>
            </a:r>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20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L'apport en capital: </a:t>
            </a: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partenaires apportent souvent leur savoir-faire via des </a:t>
            </a:r>
            <a:r>
              <a:rPr lang="fr-FR" sz="2800" dirty="0" smtClean="0">
                <a:solidFill>
                  <a:srgbClr val="002060"/>
                </a:solidFill>
                <a:latin typeface="Arial" panose="020B0604020202020204" pitchFamily="34" charset="0"/>
                <a:cs typeface="Arial" panose="020B0604020202020204" pitchFamily="34" charset="0"/>
              </a:rPr>
              <a:t>licences </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25319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1628"/>
            <a:ext cx="8640960" cy="6401753"/>
          </a:xfrm>
          <a:prstGeom prst="rect">
            <a:avLst/>
          </a:prstGeom>
        </p:spPr>
        <p:txBody>
          <a:bodyPr wrap="square">
            <a:spAutoFit/>
          </a:bodyPr>
          <a:lstStyle/>
          <a:p>
            <a:pPr algn="just"/>
            <a:r>
              <a:rPr lang="fr-FR" sz="2800" dirty="0">
                <a:solidFill>
                  <a:srgbClr val="002060"/>
                </a:solidFill>
                <a:latin typeface="Arial" panose="020B0604020202020204" pitchFamily="34" charset="0"/>
                <a:cs typeface="Arial" panose="020B0604020202020204" pitchFamily="34" charset="0"/>
              </a:rPr>
              <a:t>d'exploitation plutôt que des cessions, permettant de récupérer leurs droits à la fin de la collaboration.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partenaires peuvent transférer la propriété de leurs titres (ex: brevets) à la nouvelle entité en échange de parts sociales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licence </a:t>
            </a:r>
            <a:r>
              <a:rPr lang="fr-FR" sz="2800" dirty="0" smtClean="0">
                <a:solidFill>
                  <a:srgbClr val="002060"/>
                </a:solidFill>
                <a:latin typeface="Arial" panose="020B0604020202020204" pitchFamily="34" charset="0"/>
                <a:cs typeface="Arial" panose="020B0604020202020204" pitchFamily="34" charset="0"/>
              </a:rPr>
              <a:t>d'exploitation:</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 </a:t>
            </a:r>
            <a:r>
              <a:rPr lang="fr-FR" sz="2800" dirty="0">
                <a:solidFill>
                  <a:srgbClr val="002060"/>
                </a:solidFill>
                <a:latin typeface="Arial" panose="020B0604020202020204" pitchFamily="34" charset="0"/>
                <a:cs typeface="Arial" panose="020B0604020202020204" pitchFamily="34" charset="0"/>
              </a:rPr>
              <a:t>partenaire reste propriétaire de </a:t>
            </a:r>
            <a:r>
              <a:rPr lang="fr-FR" sz="2800" dirty="0" smtClean="0">
                <a:solidFill>
                  <a:srgbClr val="002060"/>
                </a:solidFill>
                <a:latin typeface="Arial" panose="020B0604020202020204" pitchFamily="34" charset="0"/>
                <a:cs typeface="Arial" panose="020B0604020202020204" pitchFamily="34" charset="0"/>
              </a:rPr>
              <a:t>ses </a:t>
            </a:r>
            <a:r>
              <a:rPr lang="fr-FR" sz="2800" dirty="0">
                <a:solidFill>
                  <a:srgbClr val="002060"/>
                </a:solidFill>
                <a:latin typeface="Arial" panose="020B0604020202020204" pitchFamily="34" charset="0"/>
                <a:cs typeface="Arial" panose="020B0604020202020204" pitchFamily="34" charset="0"/>
              </a:rPr>
              <a:t>titres mais accorde à la </a:t>
            </a:r>
            <a:r>
              <a:rPr lang="fr-FR" sz="2800" dirty="0" smtClean="0">
                <a:solidFill>
                  <a:srgbClr val="002060"/>
                </a:solidFill>
                <a:latin typeface="Arial" panose="020B0604020202020204" pitchFamily="34" charset="0"/>
                <a:cs typeface="Arial" panose="020B0604020202020204" pitchFamily="34" charset="0"/>
              </a:rPr>
              <a:t>             joint-venture </a:t>
            </a:r>
            <a:r>
              <a:rPr lang="fr-FR" sz="2800" dirty="0">
                <a:solidFill>
                  <a:srgbClr val="002060"/>
                </a:solidFill>
                <a:latin typeface="Arial" panose="020B0604020202020204" pitchFamily="34" charset="0"/>
                <a:cs typeface="Arial" panose="020B0604020202020204" pitchFamily="34" charset="0"/>
              </a:rPr>
              <a:t>le droit de les utiliser, souvent contre le paiement de redevances. </a:t>
            </a:r>
          </a:p>
          <a:p>
            <a:pPr lvl="0" algn="just"/>
            <a:endParaRPr lang="fr-FR" sz="2000" dirty="0" smtClean="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3. Clauses contractuelles </a:t>
            </a:r>
            <a:r>
              <a:rPr lang="fr-FR" sz="2800" b="1" dirty="0" smtClean="0">
                <a:solidFill>
                  <a:srgbClr val="002060"/>
                </a:solidFill>
                <a:latin typeface="Arial" panose="020B0604020202020204" pitchFamily="34" charset="0"/>
                <a:cs typeface="Arial" panose="020B0604020202020204" pitchFamily="34" charset="0"/>
              </a:rPr>
              <a:t>indispensables</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 contrat de </a:t>
            </a:r>
            <a:r>
              <a:rPr lang="fr-FR" sz="2800" dirty="0" smtClean="0">
                <a:solidFill>
                  <a:srgbClr val="002060"/>
                </a:solidFill>
                <a:latin typeface="Arial" panose="020B0604020202020204" pitchFamily="34" charset="0"/>
                <a:cs typeface="Arial" panose="020B0604020202020204" pitchFamily="34" charset="0"/>
              </a:rPr>
              <a:t>joint-venture </a:t>
            </a:r>
            <a:r>
              <a:rPr lang="fr-FR" sz="2800" dirty="0">
                <a:solidFill>
                  <a:srgbClr val="002060"/>
                </a:solidFill>
                <a:latin typeface="Arial" panose="020B0604020202020204" pitchFamily="34" charset="0"/>
                <a:cs typeface="Arial" panose="020B0604020202020204" pitchFamily="34" charset="0"/>
              </a:rPr>
              <a:t>doit impérativement définir le régime des actifs pour éviter les </a:t>
            </a:r>
            <a:r>
              <a:rPr lang="fr-FR" sz="2800" dirty="0" smtClean="0">
                <a:solidFill>
                  <a:srgbClr val="002060"/>
                </a:solidFill>
                <a:latin typeface="Arial" panose="020B0604020202020204" pitchFamily="34" charset="0"/>
                <a:cs typeface="Arial" panose="020B0604020202020204" pitchFamily="34" charset="0"/>
              </a:rPr>
              <a:t>litiges:</a:t>
            </a:r>
            <a:r>
              <a:rPr lang="fr-FR" sz="2800" dirty="0">
                <a:solidFill>
                  <a:srgbClr val="00206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069977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36712"/>
            <a:ext cx="8424936" cy="5262979"/>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Propriété des </a:t>
            </a:r>
            <a:r>
              <a:rPr lang="fr-FR" sz="2800" b="1" dirty="0" smtClean="0">
                <a:solidFill>
                  <a:srgbClr val="002060"/>
                </a:solidFill>
                <a:latin typeface="Arial" panose="020B0604020202020204" pitchFamily="34" charset="0"/>
                <a:cs typeface="Arial" panose="020B0604020202020204" pitchFamily="34" charset="0"/>
              </a:rPr>
              <a:t>résultats: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déterminer </a:t>
            </a:r>
            <a:r>
              <a:rPr lang="fr-FR" sz="2800" dirty="0">
                <a:solidFill>
                  <a:srgbClr val="002060"/>
                </a:solidFill>
                <a:latin typeface="Arial" panose="020B0604020202020204" pitchFamily="34" charset="0"/>
                <a:cs typeface="Arial" panose="020B0604020202020204" pitchFamily="34" charset="0"/>
              </a:rPr>
              <a:t>qui possède les innovations créées pendant la collaboration (copropriété ou propriété exclusive de la joint-venture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Accès aux connaissances antérieures: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fixer </a:t>
            </a:r>
            <a:r>
              <a:rPr lang="fr-FR" sz="2800" dirty="0">
                <a:solidFill>
                  <a:srgbClr val="002060"/>
                </a:solidFill>
                <a:latin typeface="Arial" panose="020B0604020202020204" pitchFamily="34" charset="0"/>
                <a:cs typeface="Arial" panose="020B0604020202020204" pitchFamily="34" charset="0"/>
              </a:rPr>
              <a:t>les conditions d'utilisation des technologies que chaque partenaire possédait avant l'accord</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Confidentialité:</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protéger </a:t>
            </a:r>
            <a:r>
              <a:rPr lang="fr-FR" sz="2800" dirty="0">
                <a:solidFill>
                  <a:srgbClr val="002060"/>
                </a:solidFill>
                <a:latin typeface="Arial" panose="020B0604020202020204" pitchFamily="34" charset="0"/>
                <a:cs typeface="Arial" panose="020B0604020202020204" pitchFamily="34" charset="0"/>
              </a:rPr>
              <a:t>les secrets commerciaux et les savoir-faire non brevetables partagés au cours du projet</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2102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568952" cy="6263253"/>
          </a:xfrm>
          <a:prstGeom prst="rect">
            <a:avLst/>
          </a:prstGeom>
        </p:spPr>
        <p:txBody>
          <a:bodyPr wrap="square">
            <a:spAutoFit/>
          </a:bodyPr>
          <a:lstStyle/>
          <a:p>
            <a:pPr algn="ctr"/>
            <a:endParaRPr lang="fr-FR" sz="800" b="1" dirty="0" smtClean="0">
              <a:solidFill>
                <a:srgbClr val="002060"/>
              </a:solidFill>
              <a:latin typeface="Arial" panose="020B0604020202020204" pitchFamily="34" charset="0"/>
              <a:cs typeface="Arial" panose="020B0604020202020204" pitchFamily="34" charset="0"/>
            </a:endParaRPr>
          </a:p>
          <a:p>
            <a:pPr algn="ctr"/>
            <a:r>
              <a:rPr lang="fr-FR" sz="2400" b="1" dirty="0">
                <a:solidFill>
                  <a:srgbClr val="002060"/>
                </a:solidFill>
                <a:latin typeface="Arial" panose="020B0604020202020204" pitchFamily="34" charset="0"/>
                <a:cs typeface="Arial" panose="020B0604020202020204" pitchFamily="34" charset="0"/>
              </a:rPr>
              <a:t>VII </a:t>
            </a:r>
            <a:r>
              <a:rPr lang="fr-FR" sz="2400" b="1" dirty="0" smtClean="0">
                <a:solidFill>
                  <a:srgbClr val="002060"/>
                </a:solidFill>
                <a:latin typeface="Arial" panose="020B0604020202020204" pitchFamily="34" charset="0"/>
                <a:cs typeface="Arial" panose="020B0604020202020204" pitchFamily="34" charset="0"/>
              </a:rPr>
              <a:t>/</a:t>
            </a:r>
            <a:r>
              <a:rPr lang="fr-FR" b="1" dirty="0">
                <a:solidFill>
                  <a:srgbClr val="002060"/>
                </a:solidFill>
                <a:latin typeface="Arial" panose="020B0604020202020204" pitchFamily="34" charset="0"/>
                <a:cs typeface="Arial" panose="020B0604020202020204" pitchFamily="34" charset="0"/>
              </a:rPr>
              <a:t> </a:t>
            </a:r>
            <a:r>
              <a:rPr lang="fr-FR" sz="2400" b="1" dirty="0" smtClean="0">
                <a:solidFill>
                  <a:srgbClr val="002060"/>
                </a:solidFill>
                <a:latin typeface="Arial" panose="020B0604020202020204" pitchFamily="34" charset="0"/>
                <a:cs typeface="Arial" panose="020B0604020202020204" pitchFamily="34" charset="0"/>
              </a:rPr>
              <a:t>COMMENT </a:t>
            </a:r>
            <a:r>
              <a:rPr lang="fr-FR" sz="2400" b="1" dirty="0">
                <a:solidFill>
                  <a:srgbClr val="002060"/>
                </a:solidFill>
                <a:latin typeface="Arial" panose="020B0604020202020204" pitchFamily="34" charset="0"/>
                <a:cs typeface="Arial" panose="020B0604020202020204" pitchFamily="34" charset="0"/>
              </a:rPr>
              <a:t>SE PASSE LA SORTIE (LE DIVORCE) DANS UNE </a:t>
            </a:r>
            <a:r>
              <a:rPr lang="fr-FR" sz="2400" b="1" dirty="0" smtClean="0">
                <a:solidFill>
                  <a:srgbClr val="002060"/>
                </a:solidFill>
                <a:latin typeface="Arial" panose="020B0604020202020204" pitchFamily="34" charset="0"/>
                <a:cs typeface="Arial" panose="020B0604020202020204" pitchFamily="34" charset="0"/>
              </a:rPr>
              <a:t>JOINT-VENTURE?</a:t>
            </a:r>
          </a:p>
          <a:p>
            <a:pPr algn="ctr"/>
            <a:endParaRPr lang="fr-FR" sz="1000" b="1" dirty="0" smtClean="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VIII / QUELLES </a:t>
            </a:r>
            <a:r>
              <a:rPr lang="fr-FR" sz="2400" b="1" dirty="0">
                <a:solidFill>
                  <a:srgbClr val="002060"/>
                </a:solidFill>
                <a:latin typeface="Arial" panose="020B0604020202020204" pitchFamily="34" charset="0"/>
                <a:cs typeface="Arial" panose="020B0604020202020204" pitchFamily="34" charset="0"/>
              </a:rPr>
              <a:t>SONT LES CARACTÉRISTIQUES ESSENTIELLES D’UNE JOINT-VENTURE?</a:t>
            </a:r>
            <a:endParaRPr lang="fr-FR" sz="2400" dirty="0">
              <a:solidFill>
                <a:srgbClr val="002060"/>
              </a:solidFill>
              <a:latin typeface="Arial" panose="020B0604020202020204" pitchFamily="34" charset="0"/>
              <a:cs typeface="Arial" panose="020B0604020202020204" pitchFamily="34" charset="0"/>
            </a:endParaRPr>
          </a:p>
          <a:p>
            <a:pPr algn="ctr"/>
            <a:endParaRPr lang="fr-FR" sz="200" dirty="0">
              <a:solidFill>
                <a:srgbClr val="002060"/>
              </a:solidFill>
              <a:latin typeface="Arial" panose="020B0604020202020204" pitchFamily="34" charset="0"/>
              <a:cs typeface="Arial" panose="020B0604020202020204" pitchFamily="34" charset="0"/>
            </a:endParaRPr>
          </a:p>
          <a:p>
            <a:pPr algn="ctr"/>
            <a:endParaRPr lang="fr-FR" sz="400" b="1" dirty="0">
              <a:solidFill>
                <a:srgbClr val="002060"/>
              </a:solidFill>
              <a:latin typeface="Arial" panose="020B0604020202020204" pitchFamily="34" charset="0"/>
              <a:cs typeface="Arial" panose="020B0604020202020204" pitchFamily="34" charset="0"/>
            </a:endParaRPr>
          </a:p>
          <a:p>
            <a:pPr algn="ctr"/>
            <a:endParaRPr lang="fr-FR" sz="400" b="1" dirty="0" smtClean="0">
              <a:solidFill>
                <a:srgbClr val="002060"/>
              </a:solidFill>
              <a:latin typeface="Arial" panose="020B0604020202020204" pitchFamily="34" charset="0"/>
              <a:cs typeface="Arial" panose="020B0604020202020204" pitchFamily="34" charset="0"/>
            </a:endParaRPr>
          </a:p>
          <a:p>
            <a:pPr algn="ctr"/>
            <a:endParaRPr lang="fr-FR" sz="800" b="1" dirty="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IX /  </a:t>
            </a:r>
            <a:r>
              <a:rPr lang="fr-FR" sz="2400" b="1" dirty="0">
                <a:solidFill>
                  <a:srgbClr val="002060"/>
                </a:solidFill>
                <a:latin typeface="Arial" panose="020B0604020202020204" pitchFamily="34" charset="0"/>
                <a:cs typeface="Arial" panose="020B0604020202020204" pitchFamily="34" charset="0"/>
              </a:rPr>
              <a:t>QUELS SONT LES AVANTAGES ET LES INCONVENIENTS DES </a:t>
            </a:r>
            <a:r>
              <a:rPr lang="fr-FR" sz="2400" b="1" dirty="0" smtClean="0">
                <a:solidFill>
                  <a:srgbClr val="002060"/>
                </a:solidFill>
                <a:latin typeface="Arial" panose="020B0604020202020204" pitchFamily="34" charset="0"/>
                <a:cs typeface="Arial" panose="020B0604020202020204" pitchFamily="34" charset="0"/>
              </a:rPr>
              <a:t>JOINT-VENTURES</a:t>
            </a:r>
          </a:p>
          <a:p>
            <a:pPr algn="ctr"/>
            <a:endParaRPr lang="fr-FR" sz="1200" b="1" dirty="0" smtClean="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A / LES AVANTAGES</a:t>
            </a:r>
          </a:p>
          <a:p>
            <a:pPr algn="ctr"/>
            <a:endParaRPr lang="fr-FR" sz="1200" b="1" dirty="0" smtClean="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B / LES INCONVENIENTS</a:t>
            </a:r>
            <a:endParaRPr lang="fr-FR" sz="2400" dirty="0">
              <a:solidFill>
                <a:srgbClr val="002060"/>
              </a:solidFill>
              <a:latin typeface="Arial" panose="020B0604020202020204" pitchFamily="34" charset="0"/>
              <a:cs typeface="Arial" panose="020B0604020202020204" pitchFamily="34" charset="0"/>
            </a:endParaRPr>
          </a:p>
          <a:p>
            <a:pPr algn="ctr"/>
            <a:endParaRPr lang="fr-FR" sz="1200" b="1" dirty="0" smtClean="0">
              <a:solidFill>
                <a:srgbClr val="002060"/>
              </a:solidFill>
              <a:latin typeface="Arial" panose="020B0604020202020204" pitchFamily="34" charset="0"/>
              <a:cs typeface="Arial" panose="020B0604020202020204" pitchFamily="34" charset="0"/>
            </a:endParaRPr>
          </a:p>
          <a:p>
            <a:pPr algn="ctr"/>
            <a:endParaRPr lang="fr-FR" sz="800" b="1" dirty="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X /  </a:t>
            </a:r>
            <a:r>
              <a:rPr lang="fr-FR" sz="2400" b="1" dirty="0">
                <a:solidFill>
                  <a:srgbClr val="002060"/>
                </a:solidFill>
                <a:latin typeface="Arial" panose="020B0604020202020204" pitchFamily="34" charset="0"/>
                <a:cs typeface="Arial" panose="020B0604020202020204" pitchFamily="34" charset="0"/>
              </a:rPr>
              <a:t>LA CRÉATION D’UNE </a:t>
            </a:r>
            <a:r>
              <a:rPr lang="fr-FR" sz="2400" b="1" dirty="0" smtClean="0">
                <a:solidFill>
                  <a:srgbClr val="002060"/>
                </a:solidFill>
                <a:latin typeface="Arial" panose="020B0604020202020204" pitchFamily="34" charset="0"/>
                <a:cs typeface="Arial" panose="020B0604020202020204" pitchFamily="34" charset="0"/>
              </a:rPr>
              <a:t>JOINT-VENTURE </a:t>
            </a:r>
            <a:r>
              <a:rPr lang="fr-FR" sz="2400" b="1" dirty="0">
                <a:solidFill>
                  <a:srgbClr val="002060"/>
                </a:solidFill>
                <a:latin typeface="Arial" panose="020B0604020202020204" pitchFamily="34" charset="0"/>
                <a:cs typeface="Arial" panose="020B0604020202020204" pitchFamily="34" charset="0"/>
              </a:rPr>
              <a:t>AU </a:t>
            </a:r>
            <a:r>
              <a:rPr lang="fr-FR" sz="2400" b="1" dirty="0" smtClean="0">
                <a:solidFill>
                  <a:srgbClr val="002060"/>
                </a:solidFill>
                <a:latin typeface="Arial" panose="020B0604020202020204" pitchFamily="34" charset="0"/>
                <a:cs typeface="Arial" panose="020B0604020202020204" pitchFamily="34" charset="0"/>
              </a:rPr>
              <a:t>CONGO                </a:t>
            </a:r>
            <a:r>
              <a:rPr lang="fr-FR" sz="2400" b="1" dirty="0">
                <a:solidFill>
                  <a:srgbClr val="002060"/>
                </a:solidFill>
                <a:latin typeface="Arial" panose="020B0604020202020204" pitchFamily="34" charset="0"/>
                <a:cs typeface="Arial" panose="020B0604020202020204" pitchFamily="34" charset="0"/>
              </a:rPr>
              <a:t>ET </a:t>
            </a:r>
            <a:r>
              <a:rPr lang="fr-FR" sz="2400" b="1" dirty="0" smtClean="0">
                <a:solidFill>
                  <a:srgbClr val="002060"/>
                </a:solidFill>
                <a:latin typeface="Arial" panose="020B0604020202020204" pitchFamily="34" charset="0"/>
                <a:cs typeface="Arial" panose="020B0604020202020204" pitchFamily="34" charset="0"/>
              </a:rPr>
              <a:t>À </a:t>
            </a:r>
            <a:r>
              <a:rPr lang="fr-FR" sz="2400" b="1" dirty="0">
                <a:solidFill>
                  <a:srgbClr val="002060"/>
                </a:solidFill>
                <a:latin typeface="Arial" panose="020B0604020202020204" pitchFamily="34" charset="0"/>
                <a:cs typeface="Arial" panose="020B0604020202020204" pitchFamily="34" charset="0"/>
              </a:rPr>
              <a:t>L’ </a:t>
            </a:r>
            <a:r>
              <a:rPr lang="fr-FR" sz="2400" b="1" dirty="0" smtClean="0">
                <a:solidFill>
                  <a:srgbClr val="002060"/>
                </a:solidFill>
                <a:latin typeface="Arial" panose="020B0604020202020204" pitchFamily="34" charset="0"/>
                <a:cs typeface="Arial" panose="020B0604020202020204" pitchFamily="34" charset="0"/>
              </a:rPr>
              <a:t>ÉTRANGER?</a:t>
            </a:r>
          </a:p>
          <a:p>
            <a:endParaRPr lang="fr-FR" sz="1100" b="1" dirty="0" smtClean="0">
              <a:solidFill>
                <a:srgbClr val="002060"/>
              </a:solidFill>
              <a:latin typeface="Arial" panose="020B0604020202020204" pitchFamily="34" charset="0"/>
              <a:cs typeface="Arial" panose="020B0604020202020204" pitchFamily="34" charset="0"/>
            </a:endParaRPr>
          </a:p>
          <a:p>
            <a:endParaRPr lang="fr-FR" sz="800" b="1" dirty="0">
              <a:solidFill>
                <a:srgbClr val="002060"/>
              </a:solidFill>
              <a:latin typeface="Arial" panose="020B0604020202020204" pitchFamily="34" charset="0"/>
              <a:cs typeface="Arial" panose="020B0604020202020204" pitchFamily="34" charset="0"/>
            </a:endParaRPr>
          </a:p>
          <a:p>
            <a:pPr algn="ctr"/>
            <a:r>
              <a:rPr lang="fr-FR" sz="2400" b="1" dirty="0" smtClean="0">
                <a:solidFill>
                  <a:srgbClr val="002060"/>
                </a:solidFill>
                <a:latin typeface="Arial" panose="020B0604020202020204" pitchFamily="34" charset="0"/>
                <a:cs typeface="Arial" panose="020B0604020202020204" pitchFamily="34" charset="0"/>
              </a:rPr>
              <a:t>A </a:t>
            </a:r>
            <a:r>
              <a:rPr lang="fr-FR" sz="2400" b="1" dirty="0">
                <a:solidFill>
                  <a:srgbClr val="002060"/>
                </a:solidFill>
                <a:latin typeface="Arial" panose="020B0604020202020204" pitchFamily="34" charset="0"/>
                <a:cs typeface="Arial" panose="020B0604020202020204" pitchFamily="34" charset="0"/>
              </a:rPr>
              <a:t>/ </a:t>
            </a:r>
            <a:r>
              <a:rPr lang="fr-FR" sz="2400" b="1" dirty="0" smtClean="0">
                <a:solidFill>
                  <a:srgbClr val="002060"/>
                </a:solidFill>
                <a:latin typeface="Arial" panose="020B0604020202020204" pitchFamily="34" charset="0"/>
                <a:cs typeface="Arial" panose="020B0604020202020204" pitchFamily="34" charset="0"/>
              </a:rPr>
              <a:t>LES FORMALITÉS </a:t>
            </a:r>
            <a:r>
              <a:rPr lang="fr-FR" sz="2400" b="1" dirty="0">
                <a:solidFill>
                  <a:srgbClr val="002060"/>
                </a:solidFill>
                <a:latin typeface="Arial" panose="020B0604020202020204" pitchFamily="34" charset="0"/>
                <a:cs typeface="Arial" panose="020B0604020202020204" pitchFamily="34" charset="0"/>
              </a:rPr>
              <a:t>DE CRÉATION D’UNE </a:t>
            </a:r>
            <a:r>
              <a:rPr lang="fr-FR" sz="2400" b="1" dirty="0" smtClean="0">
                <a:solidFill>
                  <a:srgbClr val="002060"/>
                </a:solidFill>
                <a:latin typeface="Arial" panose="020B0604020202020204" pitchFamily="34" charset="0"/>
                <a:cs typeface="Arial" panose="020B0604020202020204" pitchFamily="34" charset="0"/>
              </a:rPr>
              <a:t>                          JOINT-VENTURE AU CONGO</a:t>
            </a:r>
          </a:p>
        </p:txBody>
      </p:sp>
    </p:spTree>
    <p:extLst>
      <p:ext uri="{BB962C8B-B14F-4D97-AF65-F5344CB8AC3E}">
        <p14:creationId xmlns:p14="http://schemas.microsoft.com/office/powerpoint/2010/main" val="3435683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568952" cy="6032421"/>
          </a:xfrm>
          <a:prstGeom prst="rect">
            <a:avLst/>
          </a:prstGeom>
        </p:spPr>
        <p:txBody>
          <a:bodyPr wrap="square">
            <a:spAutoFit/>
          </a:bodyPr>
          <a:lstStyle/>
          <a:p>
            <a:pPr algn="just"/>
            <a:endParaRPr lang="fr-FR" sz="800" dirty="0" smtClean="0">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Sort des actifs à la </a:t>
            </a:r>
            <a:r>
              <a:rPr lang="fr-FR" sz="2800" b="1" dirty="0" smtClean="0">
                <a:solidFill>
                  <a:srgbClr val="002060"/>
                </a:solidFill>
                <a:latin typeface="Arial" panose="020B0604020202020204" pitchFamily="34" charset="0"/>
                <a:cs typeface="Arial" panose="020B0604020202020204" pitchFamily="34" charset="0"/>
              </a:rPr>
              <a:t>dissolution:</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prévoir </a:t>
            </a:r>
            <a:r>
              <a:rPr lang="fr-FR" sz="2800" dirty="0">
                <a:solidFill>
                  <a:srgbClr val="002060"/>
                </a:solidFill>
                <a:latin typeface="Arial" panose="020B0604020202020204" pitchFamily="34" charset="0"/>
                <a:cs typeface="Arial" panose="020B0604020202020204" pitchFamily="34" charset="0"/>
              </a:rPr>
              <a:t>la répartition ou la restitution des droits de propriété industrielle en cas de fin de la collaboration. </a:t>
            </a:r>
            <a:r>
              <a:rPr lang="fr-FR" sz="2800" dirty="0" smtClean="0">
                <a:solidFill>
                  <a:srgbClr val="002060"/>
                </a:solidFill>
                <a:latin typeface="Arial" panose="020B0604020202020204" pitchFamily="34" charset="0"/>
                <a:cs typeface="Arial" panose="020B0604020202020204" pitchFamily="34" charset="0"/>
              </a:rPr>
              <a:t>             Des </a:t>
            </a:r>
            <a:r>
              <a:rPr lang="fr-FR" sz="2800" dirty="0">
                <a:solidFill>
                  <a:srgbClr val="002060"/>
                </a:solidFill>
                <a:latin typeface="Arial" panose="020B0604020202020204" pitchFamily="34" charset="0"/>
                <a:cs typeface="Arial" panose="020B0604020202020204" pitchFamily="34" charset="0"/>
              </a:rPr>
              <a:t>clauses spécifiques doivent également encadrer l'exploitation, la confidentialité, le sort de la propriété intellectuelle en cas de dissolution ou de sortie d'un partenaire. </a:t>
            </a:r>
          </a:p>
          <a:p>
            <a:pPr lvl="0" algn="just"/>
            <a:endParaRPr lang="fr-FR" sz="16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4. Enjeux du transfert de </a:t>
            </a:r>
            <a:r>
              <a:rPr lang="fr-FR" sz="2800" b="1" dirty="0" smtClean="0">
                <a:solidFill>
                  <a:srgbClr val="002060"/>
                </a:solidFill>
                <a:latin typeface="Arial" panose="020B0604020202020204" pitchFamily="34" charset="0"/>
                <a:cs typeface="Arial" panose="020B0604020202020204" pitchFamily="34" charset="0"/>
              </a:rPr>
              <a:t>technologie</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joint-venture est un vecteur majeur du transfert de technologie, permettant à une entreprise d'accéder à des compétences techniques étrangères. </a:t>
            </a:r>
          </a:p>
        </p:txBody>
      </p:sp>
    </p:spTree>
    <p:extLst>
      <p:ext uri="{BB962C8B-B14F-4D97-AF65-F5344CB8AC3E}">
        <p14:creationId xmlns:p14="http://schemas.microsoft.com/office/powerpoint/2010/main" val="19355401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05185"/>
            <a:ext cx="8784976" cy="6524863"/>
          </a:xfrm>
          <a:prstGeom prst="rect">
            <a:avLst/>
          </a:prstGeom>
        </p:spPr>
        <p:txBody>
          <a:bodyPr wrap="square">
            <a:spAutoFit/>
          </a:bodyPr>
          <a:lstStyle/>
          <a:p>
            <a:pPr algn="just"/>
            <a:r>
              <a:rPr lang="fr-FR" sz="2800" b="1" dirty="0">
                <a:solidFill>
                  <a:srgbClr val="002060"/>
                </a:solidFill>
                <a:latin typeface="Arial" panose="020B0604020202020204" pitchFamily="34" charset="0"/>
                <a:cs typeface="Arial" panose="020B0604020202020204" pitchFamily="34" charset="0"/>
              </a:rPr>
              <a:t>5. Gouvernance et défense des </a:t>
            </a:r>
            <a:r>
              <a:rPr lang="fr-FR" sz="2800" b="1" dirty="0" smtClean="0">
                <a:solidFill>
                  <a:srgbClr val="002060"/>
                </a:solidFill>
                <a:latin typeface="Arial" panose="020B0604020202020204" pitchFamily="34" charset="0"/>
                <a:cs typeface="Arial" panose="020B0604020202020204" pitchFamily="34" charset="0"/>
              </a:rPr>
              <a:t>titres</a:t>
            </a:r>
          </a:p>
          <a:p>
            <a:pPr algn="just"/>
            <a:endParaRPr lang="fr-FR" sz="1000"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Le pacte d'associés doit préciser </a:t>
            </a:r>
            <a:r>
              <a:rPr lang="fr-FR" sz="2800" dirty="0" smtClean="0">
                <a:solidFill>
                  <a:srgbClr val="002060"/>
                </a:solidFill>
                <a:latin typeface="Arial" panose="020B0604020202020204" pitchFamily="34" charset="0"/>
                <a:cs typeface="Arial" panose="020B0604020202020204" pitchFamily="34" charset="0"/>
              </a:rPr>
              <a:t>les points suivants:</a:t>
            </a: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Le </a:t>
            </a:r>
            <a:r>
              <a:rPr lang="fr-FR" sz="2800" b="1" dirty="0">
                <a:solidFill>
                  <a:srgbClr val="002060"/>
                </a:solidFill>
                <a:latin typeface="Arial" panose="020B0604020202020204" pitchFamily="34" charset="0"/>
                <a:cs typeface="Arial" panose="020B0604020202020204" pitchFamily="34" charset="0"/>
              </a:rPr>
              <a:t>maintien en vigueur des titres</a:t>
            </a:r>
            <a:r>
              <a:rPr lang="fr-FR" sz="2800" dirty="0" smtClean="0">
                <a:solidFill>
                  <a:srgbClr val="002060"/>
                </a:solidFill>
                <a:latin typeface="Arial" panose="020B0604020202020204" pitchFamily="34" charset="0"/>
                <a:cs typeface="Arial" panose="020B0604020202020204" pitchFamily="34" charset="0"/>
              </a:rPr>
              <a:t>: déterminer qui assure le paiement </a:t>
            </a:r>
            <a:r>
              <a:rPr lang="fr-FR" sz="2800" dirty="0">
                <a:solidFill>
                  <a:srgbClr val="002060"/>
                </a:solidFill>
                <a:latin typeface="Arial" panose="020B0604020202020204" pitchFamily="34" charset="0"/>
                <a:cs typeface="Arial" panose="020B0604020202020204" pitchFamily="34" charset="0"/>
              </a:rPr>
              <a:t>des annuités pour les brevets et renouvellement des marques auprès de l’office de propriété industrielle ou des organismes internationaux</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La défense des </a:t>
            </a:r>
            <a:r>
              <a:rPr lang="fr-FR" sz="2800" b="1" dirty="0" smtClean="0">
                <a:solidFill>
                  <a:srgbClr val="002060"/>
                </a:solidFill>
                <a:latin typeface="Arial" panose="020B0604020202020204" pitchFamily="34" charset="0"/>
                <a:cs typeface="Arial" panose="020B0604020202020204" pitchFamily="34" charset="0"/>
              </a:rPr>
              <a:t>droits</a:t>
            </a:r>
            <a:r>
              <a:rPr lang="fr-FR" sz="2800" dirty="0" smtClean="0">
                <a:solidFill>
                  <a:srgbClr val="002060"/>
                </a:solidFill>
                <a:latin typeface="Arial" panose="020B0604020202020204" pitchFamily="34" charset="0"/>
                <a:cs typeface="Arial" panose="020B0604020202020204" pitchFamily="34" charset="0"/>
              </a:rPr>
              <a:t>: déterminer qui </a:t>
            </a:r>
            <a:r>
              <a:rPr lang="fr-FR" sz="2800" dirty="0">
                <a:solidFill>
                  <a:srgbClr val="002060"/>
                </a:solidFill>
                <a:latin typeface="Arial" panose="020B0604020202020204" pitchFamily="34" charset="0"/>
                <a:cs typeface="Arial" panose="020B0604020202020204" pitchFamily="34" charset="0"/>
              </a:rPr>
              <a:t>engage et finance les actions en justice en cas de contrefaçon par un tiers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L'exploitation</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e</a:t>
            </a:r>
            <a:r>
              <a:rPr lang="fr-FR" sz="2800" dirty="0" smtClean="0">
                <a:solidFill>
                  <a:srgbClr val="002060"/>
                </a:solidFill>
                <a:latin typeface="Arial" panose="020B0604020202020204" pitchFamily="34" charset="0"/>
                <a:cs typeface="Arial" panose="020B0604020202020204" pitchFamily="34" charset="0"/>
              </a:rPr>
              <a:t>st-ce </a:t>
            </a:r>
            <a:r>
              <a:rPr lang="fr-FR" sz="2800" dirty="0">
                <a:solidFill>
                  <a:srgbClr val="002060"/>
                </a:solidFill>
                <a:latin typeface="Arial" panose="020B0604020202020204" pitchFamily="34" charset="0"/>
                <a:cs typeface="Arial" panose="020B0604020202020204" pitchFamily="34" charset="0"/>
              </a:rPr>
              <a:t>que les partenaires peuvent utiliser les inventions de la </a:t>
            </a:r>
            <a:r>
              <a:rPr lang="fr-FR" sz="2800" dirty="0" smtClean="0">
                <a:solidFill>
                  <a:srgbClr val="002060"/>
                </a:solidFill>
                <a:latin typeface="Arial" panose="020B0604020202020204" pitchFamily="34" charset="0"/>
                <a:cs typeface="Arial" panose="020B0604020202020204" pitchFamily="34" charset="0"/>
              </a:rPr>
              <a:t>joint-venture </a:t>
            </a:r>
            <a:r>
              <a:rPr lang="fr-FR" sz="2800" dirty="0">
                <a:solidFill>
                  <a:srgbClr val="002060"/>
                </a:solidFill>
                <a:latin typeface="Arial" panose="020B0604020202020204" pitchFamily="34" charset="0"/>
                <a:cs typeface="Arial" panose="020B0604020202020204" pitchFamily="34" charset="0"/>
              </a:rPr>
              <a:t>pour leurs propres activités en dehors du projet </a:t>
            </a:r>
            <a:r>
              <a:rPr lang="fr-FR" sz="2800" dirty="0" smtClean="0">
                <a:solidFill>
                  <a:srgbClr val="002060"/>
                </a:solidFill>
                <a:latin typeface="Arial" panose="020B0604020202020204" pitchFamily="34" charset="0"/>
                <a:cs typeface="Arial" panose="020B0604020202020204" pitchFamily="34" charset="0"/>
              </a:rPr>
              <a:t>commun.</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21471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568952" cy="5755422"/>
          </a:xfrm>
          <a:prstGeom prst="rect">
            <a:avLst/>
          </a:prstGeom>
        </p:spPr>
        <p:txBody>
          <a:bodyPr wrap="square">
            <a:spAutoFit/>
          </a:bodyPr>
          <a:lstStyle/>
          <a:p>
            <a:pPr algn="just"/>
            <a:r>
              <a:rPr lang="fr-FR" sz="2800" b="1" dirty="0" smtClean="0">
                <a:solidFill>
                  <a:srgbClr val="002060"/>
                </a:solidFill>
                <a:latin typeface="Arial" panose="020B0604020202020204" pitchFamily="34" charset="0"/>
                <a:cs typeface="Arial" panose="020B0604020202020204" pitchFamily="34" charset="0"/>
              </a:rPr>
              <a:t>6. Enjeux </a:t>
            </a:r>
            <a:r>
              <a:rPr lang="fr-FR" sz="2800" b="1" dirty="0">
                <a:solidFill>
                  <a:srgbClr val="002060"/>
                </a:solidFill>
                <a:latin typeface="Arial" panose="020B0604020202020204" pitchFamily="34" charset="0"/>
                <a:cs typeface="Arial" panose="020B0604020202020204" pitchFamily="34" charset="0"/>
              </a:rPr>
              <a:t>clés de la Propriété Industrielle dans une </a:t>
            </a:r>
            <a:r>
              <a:rPr lang="fr-FR" sz="2800" b="1" dirty="0" smtClean="0">
                <a:solidFill>
                  <a:srgbClr val="002060"/>
                </a:solidFill>
                <a:latin typeface="Arial" panose="020B0604020202020204" pitchFamily="34" charset="0"/>
                <a:cs typeface="Arial" panose="020B0604020202020204" pitchFamily="34" charset="0"/>
              </a:rPr>
              <a:t>joint-venture</a:t>
            </a:r>
            <a:r>
              <a:rPr lang="fr-FR" sz="2800" b="1" dirty="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Sécurisation des apports:</a:t>
            </a:r>
            <a:r>
              <a:rPr lang="fr-FR" sz="2800" dirty="0">
                <a:solidFill>
                  <a:srgbClr val="002060"/>
                </a:solidFill>
                <a:latin typeface="Arial" panose="020B0604020202020204" pitchFamily="34" charset="0"/>
                <a:cs typeface="Arial" panose="020B0604020202020204" pitchFamily="34" charset="0"/>
              </a:rPr>
              <a:t> c</a:t>
            </a:r>
            <a:r>
              <a:rPr lang="fr-FR" sz="2800" dirty="0" smtClean="0">
                <a:solidFill>
                  <a:srgbClr val="002060"/>
                </a:solidFill>
                <a:latin typeface="Arial" panose="020B0604020202020204" pitchFamily="34" charset="0"/>
                <a:cs typeface="Arial" panose="020B0604020202020204" pitchFamily="34" charset="0"/>
              </a:rPr>
              <a:t>haque </a:t>
            </a:r>
            <a:r>
              <a:rPr lang="fr-FR" sz="2800" dirty="0">
                <a:solidFill>
                  <a:srgbClr val="002060"/>
                </a:solidFill>
                <a:latin typeface="Arial" panose="020B0604020202020204" pitchFamily="34" charset="0"/>
                <a:cs typeface="Arial" panose="020B0604020202020204" pitchFamily="34" charset="0"/>
              </a:rPr>
              <a:t>partenaire peut apporter </a:t>
            </a:r>
            <a:r>
              <a:rPr lang="fr-FR" sz="2800" dirty="0" smtClean="0">
                <a:solidFill>
                  <a:srgbClr val="002060"/>
                </a:solidFill>
                <a:latin typeface="Arial" panose="020B0604020202020204" pitchFamily="34" charset="0"/>
                <a:cs typeface="Arial" panose="020B0604020202020204" pitchFamily="34" charset="0"/>
              </a:rPr>
              <a:t>ses droits de propriété industrielle.  Il </a:t>
            </a:r>
            <a:r>
              <a:rPr lang="fr-FR" sz="2800" dirty="0">
                <a:solidFill>
                  <a:srgbClr val="002060"/>
                </a:solidFill>
                <a:latin typeface="Arial" panose="020B0604020202020204" pitchFamily="34" charset="0"/>
                <a:cs typeface="Arial" panose="020B0604020202020204" pitchFamily="34" charset="0"/>
              </a:rPr>
              <a:t>est crucial de définir si ces apports sont des licences d'utilisation (retour au propriétaire à la fin) ou des cessions (transfert de propriété à la nouvelle entité</a:t>
            </a:r>
            <a:r>
              <a:rPr lang="fr-FR" sz="2800" dirty="0" smtClean="0">
                <a:solidFill>
                  <a:srgbClr val="002060"/>
                </a:solidFill>
                <a:latin typeface="Arial" panose="020B0604020202020204" pitchFamily="34" charset="0"/>
                <a:cs typeface="Arial" panose="020B0604020202020204" pitchFamily="34" charset="0"/>
              </a:rPr>
              <a:t>).</a:t>
            </a:r>
          </a:p>
          <a:p>
            <a:pPr marL="285750" lvl="0" indent="-285750" algn="just">
              <a:buFont typeface="Wingdings" panose="05000000000000000000" pitchFamily="2" charset="2"/>
              <a:buChar char="q"/>
            </a:pPr>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Propriété des nouvelles créations: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innovations développées pendant la joint-venture doivent faire l'objet de clauses claires stipulant qui en sera le propriétaire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06318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04664"/>
            <a:ext cx="8712968" cy="6309420"/>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Clauses de </a:t>
            </a:r>
            <a:r>
              <a:rPr lang="fr-FR" sz="2800" b="1" dirty="0" smtClean="0">
                <a:solidFill>
                  <a:srgbClr val="002060"/>
                </a:solidFill>
                <a:latin typeface="Arial" panose="020B0604020202020204" pitchFamily="34" charset="0"/>
                <a:cs typeface="Arial" panose="020B0604020202020204" pitchFamily="34" charset="0"/>
              </a:rPr>
              <a:t>confidentialité:</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indispensables </a:t>
            </a:r>
            <a:r>
              <a:rPr lang="fr-FR" sz="2800" dirty="0">
                <a:solidFill>
                  <a:srgbClr val="002060"/>
                </a:solidFill>
                <a:latin typeface="Arial" panose="020B0604020202020204" pitchFamily="34" charset="0"/>
                <a:cs typeface="Arial" panose="020B0604020202020204" pitchFamily="34" charset="0"/>
              </a:rPr>
              <a:t>pour protéger le savoir-faire (secrets commerciaux, données techniques) échangé entre les partenaires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Utilisation après la </a:t>
            </a:r>
            <a:r>
              <a:rPr lang="fr-FR" sz="2800" b="1" dirty="0" smtClean="0">
                <a:solidFill>
                  <a:srgbClr val="002060"/>
                </a:solidFill>
                <a:latin typeface="Arial" panose="020B0604020202020204" pitchFamily="34" charset="0"/>
                <a:cs typeface="Arial" panose="020B0604020202020204" pitchFamily="34" charset="0"/>
              </a:rPr>
              <a:t>joint-venture</a:t>
            </a:r>
            <a:r>
              <a:rPr lang="fr-FR" sz="2800" b="1" dirty="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il </a:t>
            </a:r>
            <a:r>
              <a:rPr lang="fr-FR" sz="2800" dirty="0">
                <a:solidFill>
                  <a:srgbClr val="002060"/>
                </a:solidFill>
                <a:latin typeface="Arial" panose="020B0604020202020204" pitchFamily="34" charset="0"/>
                <a:cs typeface="Arial" panose="020B0604020202020204" pitchFamily="34" charset="0"/>
              </a:rPr>
              <a:t>est nécessaire de prévoir ce qu'il advient des droits de propriété intellectuelle une fois la joint-venture dissoute (ex: qui continue à exploiter le brevet développé en commun).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Créations </a:t>
            </a:r>
            <a:r>
              <a:rPr lang="fr-FR" sz="2800" b="1" dirty="0" smtClean="0">
                <a:solidFill>
                  <a:srgbClr val="002060"/>
                </a:solidFill>
                <a:latin typeface="Arial" panose="020B0604020202020204" pitchFamily="34" charset="0"/>
                <a:cs typeface="Arial" panose="020B0604020202020204" pitchFamily="34" charset="0"/>
              </a:rPr>
              <a:t>communes</a:t>
            </a:r>
            <a:r>
              <a:rPr lang="fr-FR" sz="2800" b="1" dirty="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 </a:t>
            </a:r>
            <a:r>
              <a:rPr lang="fr-FR" sz="2800" dirty="0">
                <a:solidFill>
                  <a:srgbClr val="002060"/>
                </a:solidFill>
                <a:latin typeface="Arial" panose="020B0604020202020204" pitchFamily="34" charset="0"/>
                <a:cs typeface="Arial" panose="020B0604020202020204" pitchFamily="34" charset="0"/>
              </a:rPr>
              <a:t>contrat </a:t>
            </a:r>
            <a:r>
              <a:rPr lang="fr-FR" sz="2800" dirty="0" smtClean="0">
                <a:solidFill>
                  <a:srgbClr val="002060"/>
                </a:solidFill>
                <a:latin typeface="Arial" panose="020B0604020202020204" pitchFamily="34" charset="0"/>
                <a:cs typeface="Arial" panose="020B0604020202020204" pitchFamily="34" charset="0"/>
              </a:rPr>
              <a:t>doit définir </a:t>
            </a:r>
            <a:r>
              <a:rPr lang="fr-FR" sz="2800" dirty="0">
                <a:solidFill>
                  <a:srgbClr val="002060"/>
                </a:solidFill>
                <a:latin typeface="Arial" panose="020B0604020202020204" pitchFamily="34" charset="0"/>
                <a:cs typeface="Arial" panose="020B0604020202020204" pitchFamily="34" charset="0"/>
              </a:rPr>
              <a:t>si les nouvelles inventions appartiennent à l'un des partenaires, à la nouvelle entité, ou aux deux en copropriété</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873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36712"/>
            <a:ext cx="8208912" cy="5755422"/>
          </a:xfrm>
          <a:prstGeom prst="rect">
            <a:avLst/>
          </a:prstGeom>
        </p:spPr>
        <p:txBody>
          <a:bodyPr wrap="square">
            <a:spAutoFit/>
          </a:bodyPr>
          <a:lstStyle/>
          <a:p>
            <a:pPr algn="ctr"/>
            <a:r>
              <a:rPr lang="fr-FR" sz="2800" b="1" u="sng" dirty="0" smtClean="0">
                <a:solidFill>
                  <a:srgbClr val="002060"/>
                </a:solidFill>
                <a:latin typeface="Arial" panose="020B0604020202020204" pitchFamily="34" charset="0"/>
                <a:cs typeface="Arial" panose="020B0604020202020204" pitchFamily="34" charset="0"/>
              </a:rPr>
              <a:t>VI /COMMENT </a:t>
            </a:r>
            <a:r>
              <a:rPr lang="fr-FR" sz="2800" b="1" u="sng" dirty="0">
                <a:solidFill>
                  <a:srgbClr val="002060"/>
                </a:solidFill>
                <a:latin typeface="Arial" panose="020B0604020202020204" pitchFamily="34" charset="0"/>
                <a:cs typeface="Arial" panose="020B0604020202020204" pitchFamily="34" charset="0"/>
              </a:rPr>
              <a:t>SE PASSE LA GOUVERNANCE DANS UNE </a:t>
            </a:r>
            <a:r>
              <a:rPr lang="fr-FR" sz="2800" b="1" u="sng" dirty="0" smtClean="0">
                <a:solidFill>
                  <a:srgbClr val="002060"/>
                </a:solidFill>
                <a:latin typeface="Arial" panose="020B0604020202020204" pitchFamily="34" charset="0"/>
                <a:cs typeface="Arial" panose="020B0604020202020204" pitchFamily="34" charset="0"/>
              </a:rPr>
              <a:t>JOINT-VENTURE?</a:t>
            </a:r>
          </a:p>
          <a:p>
            <a:pPr algn="ctr"/>
            <a:endParaRPr lang="fr-FR" sz="1400" dirty="0" smtClean="0">
              <a:solidFill>
                <a:srgbClr val="002060"/>
              </a:solidFill>
              <a:latin typeface="Arial" panose="020B0604020202020204" pitchFamily="34" charset="0"/>
              <a:cs typeface="Arial" panose="020B0604020202020204" pitchFamily="34" charset="0"/>
            </a:endParaRPr>
          </a:p>
          <a:p>
            <a:pPr algn="ctr"/>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gouvernance d'une joint-venture (coentreprise) repose sur un partage du pouvoir, des risques et des profits, </a:t>
            </a:r>
            <a:r>
              <a:rPr lang="fr-FR" sz="2800" dirty="0" smtClean="0">
                <a:solidFill>
                  <a:srgbClr val="002060"/>
                </a:solidFill>
                <a:latin typeface="Arial" panose="020B0604020202020204" pitchFamily="34" charset="0"/>
                <a:cs typeface="Arial" panose="020B0604020202020204" pitchFamily="34" charset="0"/>
              </a:rPr>
              <a:t>structurée </a:t>
            </a:r>
            <a:r>
              <a:rPr lang="fr-FR" sz="2800" dirty="0">
                <a:solidFill>
                  <a:srgbClr val="002060"/>
                </a:solidFill>
                <a:latin typeface="Arial" panose="020B0604020202020204" pitchFamily="34" charset="0"/>
                <a:cs typeface="Arial" panose="020B0604020202020204" pitchFamily="34" charset="0"/>
              </a:rPr>
              <a:t>par un contrat ou la création d'une filiale commune.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Elle </a:t>
            </a:r>
            <a:r>
              <a:rPr lang="fr-FR" sz="2800" dirty="0">
                <a:solidFill>
                  <a:srgbClr val="002060"/>
                </a:solidFill>
                <a:latin typeface="Arial" panose="020B0604020202020204" pitchFamily="34" charset="0"/>
                <a:cs typeface="Arial" panose="020B0604020202020204" pitchFamily="34" charset="0"/>
              </a:rPr>
              <a:t>implique un conseil d'administration ou un comité de gestion mixte, où les décisions stratégiques sont prises conjointement selon des modalités prévues (majorité ou unanimité</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79514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8352928" cy="6155531"/>
          </a:xfrm>
          <a:prstGeom prst="rect">
            <a:avLst/>
          </a:prstGeom>
        </p:spPr>
        <p:txBody>
          <a:bodyPr wrap="square">
            <a:spAutoFit/>
          </a:bodyPr>
          <a:lstStyle/>
          <a:p>
            <a:pPr marL="514350" indent="-514350" algn="just">
              <a:buAutoNum type="arabicPeriod"/>
            </a:pPr>
            <a:r>
              <a:rPr lang="fr-FR" sz="2800" b="1" dirty="0" smtClean="0">
                <a:solidFill>
                  <a:srgbClr val="002060"/>
                </a:solidFill>
                <a:latin typeface="Arial" panose="020B0604020202020204" pitchFamily="34" charset="0"/>
                <a:cs typeface="Arial" panose="020B0604020202020204" pitchFamily="34" charset="0"/>
              </a:rPr>
              <a:t>Le </a:t>
            </a:r>
            <a:r>
              <a:rPr lang="fr-FR" sz="2800" b="1" dirty="0">
                <a:solidFill>
                  <a:srgbClr val="002060"/>
                </a:solidFill>
                <a:latin typeface="Arial" panose="020B0604020202020204" pitchFamily="34" charset="0"/>
                <a:cs typeface="Arial" panose="020B0604020202020204" pitchFamily="34" charset="0"/>
              </a:rPr>
              <a:t>cadre juridique: le Pacte </a:t>
            </a:r>
            <a:r>
              <a:rPr lang="fr-FR" sz="2800" b="1" dirty="0" smtClean="0">
                <a:solidFill>
                  <a:srgbClr val="002060"/>
                </a:solidFill>
                <a:latin typeface="Arial" panose="020B0604020202020204" pitchFamily="34" charset="0"/>
                <a:cs typeface="Arial" panose="020B0604020202020204" pitchFamily="34" charset="0"/>
              </a:rPr>
              <a:t>d‘associés</a:t>
            </a:r>
          </a:p>
          <a:p>
            <a:pPr algn="just"/>
            <a:endParaRPr lang="fr-FR" sz="1400"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Le fonctionnement est principalement régi par un pacte d'associés (ou un contrat de joint-venture) qui complète les statuts de la société. Ce document </a:t>
            </a:r>
            <a:r>
              <a:rPr lang="fr-FR" sz="2800" dirty="0" smtClean="0">
                <a:solidFill>
                  <a:srgbClr val="002060"/>
                </a:solidFill>
                <a:latin typeface="Arial" panose="020B0604020202020204" pitchFamily="34" charset="0"/>
                <a:cs typeface="Arial" panose="020B0604020202020204" pitchFamily="34" charset="0"/>
              </a:rPr>
              <a:t>définit:</a:t>
            </a:r>
          </a:p>
          <a:p>
            <a:pPr algn="just"/>
            <a:endParaRPr lang="fr-FR" sz="1200" b="1"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répartition du capital et des droits de vote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Les règles de majorité pour les décisions stratégiques (investissements, nouveaux marchés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répartition des profits et des pertes, généralement proportionnelle à l'apport de chaque partenaire. </a:t>
            </a:r>
          </a:p>
        </p:txBody>
      </p:sp>
    </p:spTree>
    <p:extLst>
      <p:ext uri="{BB962C8B-B14F-4D97-AF65-F5344CB8AC3E}">
        <p14:creationId xmlns:p14="http://schemas.microsoft.com/office/powerpoint/2010/main" val="335785614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764704"/>
            <a:ext cx="8496944" cy="5678478"/>
          </a:xfrm>
          <a:prstGeom prst="rect">
            <a:avLst/>
          </a:prstGeom>
        </p:spPr>
        <p:txBody>
          <a:bodyPr wrap="square">
            <a:spAutoFit/>
          </a:bodyPr>
          <a:lstStyle/>
          <a:p>
            <a:pPr algn="just"/>
            <a:r>
              <a:rPr lang="fr-FR" sz="2800" b="1" dirty="0">
                <a:solidFill>
                  <a:srgbClr val="002060"/>
                </a:solidFill>
                <a:latin typeface="Arial" panose="020B0604020202020204" pitchFamily="34" charset="0"/>
                <a:cs typeface="Arial" panose="020B0604020202020204" pitchFamily="34" charset="0"/>
              </a:rPr>
              <a:t>2. Les instances de </a:t>
            </a:r>
            <a:r>
              <a:rPr lang="fr-FR" sz="2800" b="1" dirty="0" smtClean="0">
                <a:solidFill>
                  <a:srgbClr val="002060"/>
                </a:solidFill>
                <a:latin typeface="Arial" panose="020B0604020202020204" pitchFamily="34" charset="0"/>
                <a:cs typeface="Arial" panose="020B0604020202020204" pitchFamily="34" charset="0"/>
              </a:rPr>
              <a:t>direction</a:t>
            </a:r>
          </a:p>
          <a:p>
            <a:pPr algn="just"/>
            <a:endParaRPr lang="fr-FR" sz="1100" dirty="0" smtClean="0">
              <a:solidFill>
                <a:srgbClr val="002060"/>
              </a:solidFill>
              <a:latin typeface="Arial" panose="020B0604020202020204" pitchFamily="34" charset="0"/>
              <a:cs typeface="Arial" panose="020B0604020202020204" pitchFamily="34" charset="0"/>
            </a:endParaRPr>
          </a:p>
          <a:p>
            <a:pPr algn="just"/>
            <a:endParaRPr lang="fr-FR" sz="11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Structure </a:t>
            </a:r>
            <a:r>
              <a:rPr lang="fr-FR" sz="2800" b="1" dirty="0">
                <a:solidFill>
                  <a:srgbClr val="002060"/>
                </a:solidFill>
                <a:latin typeface="Arial" panose="020B0604020202020204" pitchFamily="34" charset="0"/>
                <a:cs typeface="Arial" panose="020B0604020202020204" pitchFamily="34" charset="0"/>
              </a:rPr>
              <a:t>de </a:t>
            </a:r>
            <a:r>
              <a:rPr lang="fr-FR" sz="2800" b="1" dirty="0" smtClean="0">
                <a:solidFill>
                  <a:srgbClr val="002060"/>
                </a:solidFill>
                <a:latin typeface="Arial" panose="020B0604020202020204" pitchFamily="34" charset="0"/>
                <a:cs typeface="Arial" panose="020B0604020202020204" pitchFamily="34" charset="0"/>
              </a:rPr>
              <a:t>gestion:</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un </a:t>
            </a:r>
            <a:r>
              <a:rPr lang="fr-FR" sz="2800" dirty="0">
                <a:solidFill>
                  <a:srgbClr val="002060"/>
                </a:solidFill>
                <a:latin typeface="Arial" panose="020B0604020202020204" pitchFamily="34" charset="0"/>
                <a:cs typeface="Arial" panose="020B0604020202020204" pitchFamily="34" charset="0"/>
              </a:rPr>
              <a:t>conseil d'administration ou un comité de gestion est mis en place, composé de représentants de chaque entreprise partenaire</a:t>
            </a:r>
            <a:r>
              <a:rPr lang="fr-FR" sz="2800" dirty="0" smtClean="0">
                <a:solidFill>
                  <a:srgbClr val="002060"/>
                </a:solidFill>
                <a:latin typeface="Arial" panose="020B0604020202020204" pitchFamily="34" charset="0"/>
                <a:cs typeface="Arial" panose="020B0604020202020204" pitchFamily="34" charset="0"/>
              </a:rPr>
              <a:t>.</a:t>
            </a:r>
            <a:endParaRPr lang="fr-FR" sz="1400" dirty="0" smtClean="0">
              <a:solidFill>
                <a:srgbClr val="002060"/>
              </a:solidFill>
              <a:latin typeface="Arial" panose="020B0604020202020204" pitchFamily="34" charset="0"/>
              <a:cs typeface="Arial" panose="020B0604020202020204" pitchFamily="34" charset="0"/>
            </a:endParaRPr>
          </a:p>
          <a:p>
            <a:pPr algn="just"/>
            <a:endParaRPr lang="fr-FR" sz="1100" dirty="0" smtClean="0">
              <a:solidFill>
                <a:srgbClr val="002060"/>
              </a:solidFill>
              <a:latin typeface="Arial" panose="020B0604020202020204" pitchFamily="34" charset="0"/>
              <a:cs typeface="Arial" panose="020B0604020202020204" pitchFamily="34" charset="0"/>
            </a:endParaRPr>
          </a:p>
          <a:p>
            <a:pPr algn="just"/>
            <a:endParaRPr lang="fr-FR" sz="11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Prise de </a:t>
            </a:r>
            <a:r>
              <a:rPr lang="fr-FR" sz="2800" b="1" dirty="0" smtClean="0">
                <a:solidFill>
                  <a:srgbClr val="002060"/>
                </a:solidFill>
                <a:latin typeface="Arial" panose="020B0604020202020204" pitchFamily="34" charset="0"/>
                <a:cs typeface="Arial" panose="020B0604020202020204" pitchFamily="34" charset="0"/>
              </a:rPr>
              <a:t>décision:</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elle </a:t>
            </a:r>
            <a:r>
              <a:rPr lang="fr-FR" sz="2800" dirty="0">
                <a:solidFill>
                  <a:srgbClr val="002060"/>
                </a:solidFill>
                <a:latin typeface="Arial" panose="020B0604020202020204" pitchFamily="34" charset="0"/>
                <a:cs typeface="Arial" panose="020B0604020202020204" pitchFamily="34" charset="0"/>
              </a:rPr>
              <a:t>est définie dans l'accord de joint-venture et peut être paritaire ou majoritaire. Le pacte d'associés est crucial pour encadrer ces relations, notamment pour les décisions stratégiques (ex: investissements majeurs, nomination des dirigeants</a:t>
            </a:r>
            <a:r>
              <a:rPr lang="fr-FR" sz="2800" dirty="0" smtClean="0">
                <a:solidFill>
                  <a:srgbClr val="002060"/>
                </a:solidFill>
                <a:latin typeface="Arial" panose="020B0604020202020204" pitchFamily="34" charset="0"/>
                <a:cs typeface="Arial" panose="020B0604020202020204" pitchFamily="34" charset="0"/>
              </a:rPr>
              <a:t>).</a:t>
            </a:r>
            <a:r>
              <a:rPr lang="fr-FR" sz="2800" b="1" dirty="0">
                <a:solidFill>
                  <a:srgbClr val="002060"/>
                </a:solidFill>
                <a:latin typeface="Arial" panose="020B0604020202020204" pitchFamily="34" charset="0"/>
                <a:cs typeface="Arial" panose="020B0604020202020204" pitchFamily="34" charset="0"/>
              </a:rPr>
              <a:t> </a:t>
            </a:r>
            <a:endParaRPr lang="fr-FR" sz="2800" b="1" dirty="0" smtClean="0">
              <a:solidFill>
                <a:srgbClr val="002060"/>
              </a:solidFill>
              <a:latin typeface="Arial" panose="020B0604020202020204" pitchFamily="34" charset="0"/>
              <a:cs typeface="Arial" panose="020B0604020202020204" pitchFamily="34" charset="0"/>
            </a:endParaRPr>
          </a:p>
          <a:p>
            <a:pPr lvl="0" algn="just"/>
            <a:endParaRPr lang="fr-FR" sz="11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59462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640960" cy="5770811"/>
          </a:xfrm>
          <a:prstGeom prst="rect">
            <a:avLst/>
          </a:prstGeom>
        </p:spPr>
        <p:txBody>
          <a:bodyPr wrap="square">
            <a:spAutoFit/>
          </a:bodyPr>
          <a:lstStyle/>
          <a:p>
            <a:pPr lvl="0" algn="just"/>
            <a:r>
              <a:rPr lang="fr-FR" sz="2800" b="1" dirty="0">
                <a:solidFill>
                  <a:srgbClr val="002060"/>
                </a:solidFill>
                <a:latin typeface="Arial" panose="020B0604020202020204" pitchFamily="34" charset="0"/>
                <a:cs typeface="Arial" panose="020B0604020202020204" pitchFamily="34" charset="0"/>
              </a:rPr>
              <a:t>3. Formes de gouvernance:</a:t>
            </a:r>
          </a:p>
          <a:p>
            <a:pPr lvl="0" algn="just"/>
            <a:endParaRPr lang="fr-FR" sz="11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Joint-venture contractuelle:</a:t>
            </a:r>
            <a:r>
              <a:rPr lang="fr-FR" sz="2800" dirty="0">
                <a:solidFill>
                  <a:srgbClr val="002060"/>
                </a:solidFill>
                <a:latin typeface="Arial" panose="020B0604020202020204" pitchFamily="34" charset="0"/>
                <a:cs typeface="Arial" panose="020B0604020202020204" pitchFamily="34" charset="0"/>
              </a:rPr>
              <a:t> pas de filiale, la collaboration est gérée uniquement par un contrat </a:t>
            </a:r>
            <a:r>
              <a:rPr lang="fr-FR" sz="2800" dirty="0" smtClean="0">
                <a:solidFill>
                  <a:srgbClr val="002060"/>
                </a:solidFill>
                <a:latin typeface="Arial" panose="020B0604020202020204" pitchFamily="34" charset="0"/>
                <a:cs typeface="Arial" panose="020B0604020202020204" pitchFamily="34" charset="0"/>
              </a:rPr>
              <a:t>qui fixe </a:t>
            </a:r>
            <a:r>
              <a:rPr lang="fr-FR" sz="2800" dirty="0">
                <a:solidFill>
                  <a:srgbClr val="002060"/>
                </a:solidFill>
                <a:latin typeface="Arial" panose="020B0604020202020204" pitchFamily="34" charset="0"/>
                <a:cs typeface="Arial" panose="020B0604020202020204" pitchFamily="34" charset="0"/>
              </a:rPr>
              <a:t>les rôles, les apports et le partage des </a:t>
            </a:r>
            <a:r>
              <a:rPr lang="fr-FR" sz="2800" dirty="0" smtClean="0">
                <a:solidFill>
                  <a:srgbClr val="002060"/>
                </a:solidFill>
                <a:latin typeface="Arial" panose="020B0604020202020204" pitchFamily="34" charset="0"/>
                <a:cs typeface="Arial" panose="020B0604020202020204" pitchFamily="34" charset="0"/>
              </a:rPr>
              <a:t>coûts/bénéfices.</a:t>
            </a: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Joint-venture sociétaire: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création </a:t>
            </a:r>
            <a:r>
              <a:rPr lang="fr-FR" sz="2800" dirty="0">
                <a:solidFill>
                  <a:srgbClr val="002060"/>
                </a:solidFill>
                <a:latin typeface="Arial" panose="020B0604020202020204" pitchFamily="34" charset="0"/>
                <a:cs typeface="Arial" panose="020B0604020202020204" pitchFamily="34" charset="0"/>
              </a:rPr>
              <a:t>d'une filiale commune, avec une personnalité morale propre, des statuts et une structure hiérarchique définie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4</a:t>
            </a:r>
            <a:r>
              <a:rPr lang="fr-FR" sz="2800" b="1" dirty="0" smtClean="0">
                <a:solidFill>
                  <a:srgbClr val="002060"/>
                </a:solidFill>
                <a:latin typeface="Arial" panose="020B0604020202020204" pitchFamily="34" charset="0"/>
                <a:cs typeface="Arial" panose="020B0604020202020204" pitchFamily="34" charset="0"/>
              </a:rPr>
              <a:t>. </a:t>
            </a:r>
            <a:r>
              <a:rPr lang="fr-FR" sz="2800" b="1" dirty="0">
                <a:solidFill>
                  <a:srgbClr val="002060"/>
                </a:solidFill>
                <a:latin typeface="Arial" panose="020B0604020202020204" pitchFamily="34" charset="0"/>
                <a:cs typeface="Arial" panose="020B0604020202020204" pitchFamily="34" charset="0"/>
              </a:rPr>
              <a:t>Les mécanismes de contrôle et de </a:t>
            </a:r>
            <a:r>
              <a:rPr lang="fr-FR" sz="2800" b="1" dirty="0" smtClean="0">
                <a:solidFill>
                  <a:srgbClr val="002060"/>
                </a:solidFill>
                <a:latin typeface="Arial" panose="020B0604020202020204" pitchFamily="34" charset="0"/>
                <a:cs typeface="Arial" panose="020B0604020202020204" pitchFamily="34" charset="0"/>
              </a:rPr>
              <a:t>résolution</a:t>
            </a:r>
          </a:p>
          <a:p>
            <a:pPr algn="just"/>
            <a:endParaRPr lang="fr-FR" sz="1400"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Pour éviter les blocages, plusieurs mécanismes sont mis en </a:t>
            </a:r>
            <a:r>
              <a:rPr lang="fr-FR" sz="2800" dirty="0" smtClean="0">
                <a:solidFill>
                  <a:srgbClr val="002060"/>
                </a:solidFill>
                <a:latin typeface="Arial" panose="020B0604020202020204" pitchFamily="34" charset="0"/>
                <a:cs typeface="Arial" panose="020B0604020202020204" pitchFamily="34" charset="0"/>
              </a:rPr>
              <a:t>place:</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14722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568952" cy="5970865"/>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Clauses </a:t>
            </a:r>
            <a:r>
              <a:rPr lang="fr-FR" sz="2800" b="1" dirty="0" smtClean="0">
                <a:solidFill>
                  <a:srgbClr val="002060"/>
                </a:solidFill>
                <a:latin typeface="Arial" panose="020B0604020202020204" pitchFamily="34" charset="0"/>
                <a:cs typeface="Arial" panose="020B0604020202020204" pitchFamily="34" charset="0"/>
              </a:rPr>
              <a:t>d’impasse</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p</a:t>
            </a:r>
            <a:r>
              <a:rPr lang="fr-FR" sz="2800" dirty="0" smtClean="0">
                <a:solidFill>
                  <a:srgbClr val="002060"/>
                </a:solidFill>
                <a:latin typeface="Arial" panose="020B0604020202020204" pitchFamily="34" charset="0"/>
                <a:cs typeface="Arial" panose="020B0604020202020204" pitchFamily="34" charset="0"/>
              </a:rPr>
              <a:t>rocédures </a:t>
            </a:r>
            <a:r>
              <a:rPr lang="fr-FR" sz="2800" dirty="0">
                <a:solidFill>
                  <a:srgbClr val="002060"/>
                </a:solidFill>
                <a:latin typeface="Arial" panose="020B0604020202020204" pitchFamily="34" charset="0"/>
                <a:cs typeface="Arial" panose="020B0604020202020204" pitchFamily="34" charset="0"/>
              </a:rPr>
              <a:t>prévues si les partenaires ne parviennent pas à s'entendre sur une décision vitale, pouvant aller jusqu'au rachat des parts de l'autre ou à la dissolution de la </a:t>
            </a:r>
            <a:r>
              <a:rPr lang="fr-FR" sz="2800" dirty="0" smtClean="0">
                <a:solidFill>
                  <a:srgbClr val="002060"/>
                </a:solidFill>
                <a:latin typeface="Arial" panose="020B0604020202020204" pitchFamily="34" charset="0"/>
                <a:cs typeface="Arial" panose="020B0604020202020204" pitchFamily="34" charset="0"/>
              </a:rPr>
              <a:t>              joint- </a:t>
            </a:r>
            <a:r>
              <a:rPr lang="fr-FR" sz="2800" dirty="0">
                <a:solidFill>
                  <a:srgbClr val="002060"/>
                </a:solidFill>
                <a:latin typeface="Arial" panose="020B0604020202020204" pitchFamily="34" charset="0"/>
                <a:cs typeface="Arial" panose="020B0604020202020204" pitchFamily="34" charset="0"/>
              </a:rPr>
              <a:t>v</a:t>
            </a:r>
            <a:r>
              <a:rPr lang="fr-FR" sz="2800" dirty="0" smtClean="0">
                <a:solidFill>
                  <a:srgbClr val="002060"/>
                </a:solidFill>
                <a:latin typeface="Arial" panose="020B0604020202020204" pitchFamily="34" charset="0"/>
                <a:cs typeface="Arial" panose="020B0604020202020204" pitchFamily="34" charset="0"/>
              </a:rPr>
              <a:t>enture.</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err="1">
                <a:solidFill>
                  <a:srgbClr val="002060"/>
                </a:solidFill>
                <a:latin typeface="Arial" panose="020B0604020202020204" pitchFamily="34" charset="0"/>
                <a:cs typeface="Arial" panose="020B0604020202020204" pitchFamily="34" charset="0"/>
              </a:rPr>
              <a:t>Reporting</a:t>
            </a:r>
            <a:r>
              <a:rPr lang="fr-FR" sz="2800" b="1" dirty="0">
                <a:solidFill>
                  <a:srgbClr val="002060"/>
                </a:solidFill>
                <a:latin typeface="Arial" panose="020B0604020202020204" pitchFamily="34" charset="0"/>
                <a:cs typeface="Arial" panose="020B0604020202020204" pitchFamily="34" charset="0"/>
              </a:rPr>
              <a:t> et </a:t>
            </a:r>
            <a:r>
              <a:rPr lang="fr-FR" sz="2800" b="1" dirty="0" smtClean="0">
                <a:solidFill>
                  <a:srgbClr val="002060"/>
                </a:solidFill>
                <a:latin typeface="Arial" panose="020B0604020202020204" pitchFamily="34" charset="0"/>
                <a:cs typeface="Arial" panose="020B0604020202020204" pitchFamily="34" charset="0"/>
              </a:rPr>
              <a:t>audit</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m</a:t>
            </a:r>
            <a:r>
              <a:rPr lang="fr-FR" sz="2800" dirty="0" smtClean="0">
                <a:solidFill>
                  <a:srgbClr val="002060"/>
                </a:solidFill>
                <a:latin typeface="Arial" panose="020B0604020202020204" pitchFamily="34" charset="0"/>
                <a:cs typeface="Arial" panose="020B0604020202020204" pitchFamily="34" charset="0"/>
              </a:rPr>
              <a:t>ise </a:t>
            </a:r>
            <a:r>
              <a:rPr lang="fr-FR" sz="2800" dirty="0">
                <a:solidFill>
                  <a:srgbClr val="002060"/>
                </a:solidFill>
                <a:latin typeface="Arial" panose="020B0604020202020204" pitchFamily="34" charset="0"/>
                <a:cs typeface="Arial" panose="020B0604020202020204" pitchFamily="34" charset="0"/>
              </a:rPr>
              <a:t>en place de systèmes </a:t>
            </a:r>
            <a:r>
              <a:rPr lang="fr-FR" sz="2800" dirty="0" smtClean="0">
                <a:solidFill>
                  <a:srgbClr val="002060"/>
                </a:solidFill>
                <a:latin typeface="Arial" panose="020B0604020202020204" pitchFamily="34" charset="0"/>
                <a:cs typeface="Arial" panose="020B0604020202020204" pitchFamily="34" charset="0"/>
              </a:rPr>
              <a:t>d'informations </a:t>
            </a:r>
            <a:r>
              <a:rPr lang="fr-FR" sz="2800" dirty="0">
                <a:solidFill>
                  <a:srgbClr val="002060"/>
                </a:solidFill>
                <a:latin typeface="Arial" panose="020B0604020202020204" pitchFamily="34" charset="0"/>
                <a:cs typeface="Arial" panose="020B0604020202020204" pitchFamily="34" charset="0"/>
              </a:rPr>
              <a:t>communs pour assurer la transparence financière et opérationnelle envers les </a:t>
            </a:r>
            <a:r>
              <a:rPr lang="fr-FR" sz="2800" dirty="0" smtClean="0">
                <a:solidFill>
                  <a:srgbClr val="002060"/>
                </a:solidFill>
                <a:latin typeface="Arial" panose="020B0604020202020204" pitchFamily="34" charset="0"/>
                <a:cs typeface="Arial" panose="020B0604020202020204" pitchFamily="34" charset="0"/>
              </a:rPr>
              <a:t>partenaires.</a:t>
            </a:r>
          </a:p>
          <a:p>
            <a:pPr lvl="0" algn="just"/>
            <a:endParaRPr lang="fr-FR" b="1" dirty="0">
              <a:solidFill>
                <a:srgbClr val="002060"/>
              </a:solidFill>
              <a:latin typeface="Arial" panose="020B0604020202020204" pitchFamily="34" charset="0"/>
              <a:cs typeface="Arial" panose="020B0604020202020204" pitchFamily="34" charset="0"/>
            </a:endParaRPr>
          </a:p>
          <a:p>
            <a:pPr lvl="0" algn="just"/>
            <a:r>
              <a:rPr lang="fr-FR" sz="2800" b="1" dirty="0">
                <a:solidFill>
                  <a:srgbClr val="002060"/>
                </a:solidFill>
                <a:latin typeface="Arial" panose="020B0604020202020204" pitchFamily="34" charset="0"/>
                <a:cs typeface="Arial" panose="020B0604020202020204" pitchFamily="34" charset="0"/>
              </a:rPr>
              <a:t>5</a:t>
            </a:r>
            <a:r>
              <a:rPr lang="fr-FR" sz="2800" b="1" dirty="0" smtClean="0">
                <a:solidFill>
                  <a:srgbClr val="002060"/>
                </a:solidFill>
                <a:latin typeface="Arial" panose="020B0604020202020204" pitchFamily="34" charset="0"/>
                <a:cs typeface="Arial" panose="020B0604020202020204" pitchFamily="34" charset="0"/>
              </a:rPr>
              <a:t>. </a:t>
            </a:r>
            <a:r>
              <a:rPr lang="fr-FR" sz="2800" b="1" dirty="0">
                <a:solidFill>
                  <a:srgbClr val="002060"/>
                </a:solidFill>
                <a:latin typeface="Arial" panose="020B0604020202020204" pitchFamily="34" charset="0"/>
                <a:cs typeface="Arial" panose="020B0604020202020204" pitchFamily="34" charset="0"/>
              </a:rPr>
              <a:t>Spécificités des </a:t>
            </a:r>
            <a:r>
              <a:rPr lang="fr-FR" sz="2800" b="1" dirty="0" smtClean="0">
                <a:solidFill>
                  <a:srgbClr val="002060"/>
                </a:solidFill>
                <a:latin typeface="Arial" panose="020B0604020202020204" pitchFamily="34" charset="0"/>
                <a:cs typeface="Arial" panose="020B0604020202020204" pitchFamily="34" charset="0"/>
              </a:rPr>
              <a:t>joint-ventures </a:t>
            </a:r>
            <a:r>
              <a:rPr lang="fr-FR" sz="2800" b="1" dirty="0">
                <a:solidFill>
                  <a:srgbClr val="002060"/>
                </a:solidFill>
                <a:latin typeface="Arial" panose="020B0604020202020204" pitchFamily="34" charset="0"/>
                <a:cs typeface="Arial" panose="020B0604020202020204" pitchFamily="34" charset="0"/>
              </a:rPr>
              <a:t>i</a:t>
            </a:r>
            <a:r>
              <a:rPr lang="fr-FR" sz="2800" b="1" dirty="0" smtClean="0">
                <a:solidFill>
                  <a:srgbClr val="002060"/>
                </a:solidFill>
                <a:latin typeface="Arial" panose="020B0604020202020204" pitchFamily="34" charset="0"/>
                <a:cs typeface="Arial" panose="020B0604020202020204" pitchFamily="34" charset="0"/>
              </a:rPr>
              <a:t>nternationales</a:t>
            </a:r>
            <a:endParaRPr lang="fr-FR" sz="2800" dirty="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Dans </a:t>
            </a:r>
            <a:r>
              <a:rPr lang="fr-FR" sz="2800" dirty="0">
                <a:solidFill>
                  <a:srgbClr val="002060"/>
                </a:solidFill>
                <a:latin typeface="Arial" panose="020B0604020202020204" pitchFamily="34" charset="0"/>
                <a:cs typeface="Arial" panose="020B0604020202020204" pitchFamily="34" charset="0"/>
              </a:rPr>
              <a:t>un contexte international, la gouvernance doit aussi </a:t>
            </a:r>
            <a:r>
              <a:rPr lang="fr-FR" sz="2800" dirty="0" smtClean="0">
                <a:solidFill>
                  <a:srgbClr val="002060"/>
                </a:solidFill>
                <a:latin typeface="Arial" panose="020B0604020202020204" pitchFamily="34" charset="0"/>
                <a:cs typeface="Arial" panose="020B0604020202020204" pitchFamily="34" charset="0"/>
              </a:rPr>
              <a:t>intégrer:</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41941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640960" cy="6263253"/>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Le respect des réglementations locales</a:t>
            </a:r>
            <a:r>
              <a:rPr lang="fr-FR" sz="2800" dirty="0">
                <a:solidFill>
                  <a:srgbClr val="002060"/>
                </a:solidFill>
                <a:latin typeface="Arial" panose="020B0604020202020204" pitchFamily="34" charset="0"/>
                <a:cs typeface="Arial" panose="020B0604020202020204" pitchFamily="34" charset="0"/>
              </a:rPr>
              <a:t> (souvent l'obligation d'avoir un partenaire local majoritaire ou minoritaire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Le transfert de technologie et de savoir-faire</a:t>
            </a:r>
            <a:r>
              <a:rPr lang="fr-FR" sz="2800" dirty="0">
                <a:solidFill>
                  <a:srgbClr val="002060"/>
                </a:solidFill>
                <a:latin typeface="Arial" panose="020B0604020202020204" pitchFamily="34" charset="0"/>
                <a:cs typeface="Arial" panose="020B0604020202020204" pitchFamily="34" charset="0"/>
              </a:rPr>
              <a:t>, dont les conditions d'utilisation sont strictement encadrées pour éviter le </a:t>
            </a:r>
            <a:r>
              <a:rPr lang="fr-FR" sz="2800" dirty="0" smtClean="0">
                <a:solidFill>
                  <a:srgbClr val="002060"/>
                </a:solidFill>
                <a:latin typeface="Arial" panose="020B0604020202020204" pitchFamily="34" charset="0"/>
                <a:cs typeface="Arial" panose="020B0604020202020204" pitchFamily="34" charset="0"/>
              </a:rPr>
              <a:t>pillage </a:t>
            </a:r>
            <a:r>
              <a:rPr lang="fr-FR" sz="2800" dirty="0">
                <a:solidFill>
                  <a:srgbClr val="002060"/>
                </a:solidFill>
                <a:latin typeface="Arial" panose="020B0604020202020204" pitchFamily="34" charset="0"/>
                <a:cs typeface="Arial" panose="020B0604020202020204" pitchFamily="34" charset="0"/>
              </a:rPr>
              <a:t>technologique</a:t>
            </a:r>
            <a:r>
              <a:rPr lang="fr-FR" sz="2800" dirty="0" smtClean="0">
                <a:solidFill>
                  <a:srgbClr val="002060"/>
                </a:solidFill>
                <a:latin typeface="Arial" panose="020B0604020202020204" pitchFamily="34" charset="0"/>
                <a:cs typeface="Arial" panose="020B0604020202020204" pitchFamily="34" charset="0"/>
              </a:rPr>
              <a:t>.</a:t>
            </a:r>
          </a:p>
          <a:p>
            <a:endParaRPr lang="fr-FR" sz="1400" b="1" u="sng" dirty="0" smtClean="0"/>
          </a:p>
          <a:p>
            <a:endParaRPr lang="fr-FR" sz="800" b="1" u="sng" dirty="0" smtClean="0"/>
          </a:p>
          <a:p>
            <a:pPr algn="ctr"/>
            <a:r>
              <a:rPr lang="fr-FR" sz="2800" b="1" u="sng" dirty="0">
                <a:solidFill>
                  <a:srgbClr val="002060"/>
                </a:solidFill>
                <a:latin typeface="Arial" panose="020B0604020202020204" pitchFamily="34" charset="0"/>
                <a:cs typeface="Arial" panose="020B0604020202020204" pitchFamily="34" charset="0"/>
              </a:rPr>
              <a:t>VII / COMMENT SE PASSE LA SORTIE (LE DIVORCE) DANS UNE JOINT-VENTURE</a:t>
            </a:r>
            <a:r>
              <a:rPr lang="fr-FR" sz="2800" b="1" u="sng" dirty="0" smtClean="0">
                <a:solidFill>
                  <a:srgbClr val="002060"/>
                </a:solidFill>
                <a:latin typeface="Arial" panose="020B0604020202020204" pitchFamily="34" charset="0"/>
                <a:cs typeface="Arial" panose="020B0604020202020204" pitchFamily="34" charset="0"/>
              </a:rPr>
              <a:t>?</a:t>
            </a:r>
          </a:p>
          <a:p>
            <a:pPr algn="ctr"/>
            <a:endParaRPr lang="fr-FR" sz="1100" b="1" u="sng"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sortie d'une coentreprise est une phase stratégique qui se déroule généralement selon trois scénarios principaux, encadrés par le pacte d'associés ou les statuts de la société. </a:t>
            </a:r>
            <a:endParaRPr lang="fr-FR" sz="2800" u="sng" dirty="0">
              <a:solidFill>
                <a:srgbClr val="002060"/>
              </a:solidFill>
              <a:latin typeface="Arial" panose="020B0604020202020204" pitchFamily="34" charset="0"/>
              <a:cs typeface="Arial" panose="020B0604020202020204" pitchFamily="34" charset="0"/>
            </a:endParaRPr>
          </a:p>
          <a:p>
            <a:pPr algn="ctr"/>
            <a:endParaRPr lang="fr-FR" sz="16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7870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052736"/>
            <a:ext cx="8568952" cy="4678204"/>
          </a:xfrm>
          <a:prstGeom prst="rect">
            <a:avLst/>
          </a:prstGeom>
        </p:spPr>
        <p:txBody>
          <a:bodyPr wrap="square">
            <a:spAutoFit/>
          </a:bodyPr>
          <a:lstStyle/>
          <a:p>
            <a:pPr lvl="0" algn="ctr"/>
            <a:endParaRPr lang="fr-FR" sz="400" b="1" dirty="0" smtClean="0">
              <a:solidFill>
                <a:srgbClr val="002060"/>
              </a:solidFill>
              <a:latin typeface="Arial" panose="020B0604020202020204" pitchFamily="34" charset="0"/>
              <a:cs typeface="Arial" panose="020B0604020202020204" pitchFamily="34" charset="0"/>
            </a:endParaRPr>
          </a:p>
          <a:p>
            <a:pPr algn="ctr"/>
            <a:r>
              <a:rPr lang="fr-FR" sz="2400" b="1" dirty="0">
                <a:solidFill>
                  <a:srgbClr val="002060"/>
                </a:solidFill>
                <a:latin typeface="Arial" panose="020B0604020202020204" pitchFamily="34" charset="0"/>
                <a:cs typeface="Arial" panose="020B0604020202020204" pitchFamily="34" charset="0"/>
              </a:rPr>
              <a:t>B / QUELS INTÉRÊTS DE LA JOINT-VENTURE POUR LES ENTREPRISES CONGOLAISES</a:t>
            </a:r>
            <a:endParaRPr lang="fr-FR" sz="2400" dirty="0">
              <a:solidFill>
                <a:srgbClr val="002060"/>
              </a:solidFill>
              <a:latin typeface="Arial" panose="020B0604020202020204" pitchFamily="34" charset="0"/>
              <a:cs typeface="Arial" panose="020B0604020202020204" pitchFamily="34" charset="0"/>
            </a:endParaRPr>
          </a:p>
          <a:p>
            <a:pPr lvl="0" algn="ctr"/>
            <a:endParaRPr lang="fr-FR" sz="1200" b="1" dirty="0">
              <a:solidFill>
                <a:srgbClr val="002060"/>
              </a:solidFill>
              <a:latin typeface="Arial" panose="020B0604020202020204" pitchFamily="34" charset="0"/>
              <a:cs typeface="Arial" panose="020B0604020202020204" pitchFamily="34" charset="0"/>
            </a:endParaRPr>
          </a:p>
          <a:p>
            <a:pPr lvl="0" algn="ctr"/>
            <a:r>
              <a:rPr lang="fr-FR" sz="2400" b="1" dirty="0" smtClean="0">
                <a:solidFill>
                  <a:srgbClr val="002060"/>
                </a:solidFill>
                <a:latin typeface="Arial" panose="020B0604020202020204" pitchFamily="34" charset="0"/>
                <a:cs typeface="Arial" panose="020B0604020202020204" pitchFamily="34" charset="0"/>
              </a:rPr>
              <a:t>C / QUELS INTÉRÊTS DE LA JOINT-VENTURE POUR LES ENTREPRISES ÉTRANGÈRES EN RDC</a:t>
            </a:r>
          </a:p>
          <a:p>
            <a:pPr lvl="0" algn="ctr"/>
            <a:endParaRPr lang="fr-FR" sz="1000" b="1" dirty="0" smtClean="0">
              <a:solidFill>
                <a:srgbClr val="002060"/>
              </a:solidFill>
              <a:latin typeface="Arial" panose="020B0604020202020204" pitchFamily="34" charset="0"/>
              <a:cs typeface="Arial" panose="020B0604020202020204" pitchFamily="34" charset="0"/>
            </a:endParaRPr>
          </a:p>
          <a:p>
            <a:pPr lvl="0" algn="ctr"/>
            <a:endParaRPr lang="fr-FR" dirty="0">
              <a:solidFill>
                <a:srgbClr val="002060"/>
              </a:solidFill>
              <a:latin typeface="Arial" panose="020B0604020202020204" pitchFamily="34" charset="0"/>
              <a:cs typeface="Arial" panose="020B0604020202020204" pitchFamily="34" charset="0"/>
            </a:endParaRPr>
          </a:p>
          <a:p>
            <a:pPr lvl="0" algn="ctr"/>
            <a:r>
              <a:rPr lang="fr-FR" sz="2400" b="1" dirty="0" smtClean="0">
                <a:solidFill>
                  <a:srgbClr val="002060"/>
                </a:solidFill>
                <a:latin typeface="Arial" panose="020B0604020202020204" pitchFamily="34" charset="0"/>
                <a:cs typeface="Arial" panose="020B0604020202020204" pitchFamily="34" charset="0"/>
              </a:rPr>
              <a:t>XI / EXEMPLES </a:t>
            </a:r>
            <a:r>
              <a:rPr lang="fr-FR" sz="2400" b="1" dirty="0">
                <a:solidFill>
                  <a:srgbClr val="002060"/>
                </a:solidFill>
                <a:latin typeface="Arial" panose="020B0604020202020204" pitchFamily="34" charset="0"/>
                <a:cs typeface="Arial" panose="020B0604020202020204" pitchFamily="34" charset="0"/>
              </a:rPr>
              <a:t>DE </a:t>
            </a:r>
            <a:r>
              <a:rPr lang="fr-FR" sz="2400" b="1" dirty="0" smtClean="0">
                <a:solidFill>
                  <a:srgbClr val="002060"/>
                </a:solidFill>
                <a:latin typeface="Arial" panose="020B0604020202020204" pitchFamily="34" charset="0"/>
                <a:cs typeface="Arial" panose="020B0604020202020204" pitchFamily="34" charset="0"/>
              </a:rPr>
              <a:t>JOINT-VENTURES </a:t>
            </a:r>
            <a:r>
              <a:rPr lang="fr-FR" sz="2400" b="1" dirty="0">
                <a:solidFill>
                  <a:srgbClr val="002060"/>
                </a:solidFill>
                <a:latin typeface="Arial" panose="020B0604020202020204" pitchFamily="34" charset="0"/>
                <a:cs typeface="Arial" panose="020B0604020202020204" pitchFamily="34" charset="0"/>
              </a:rPr>
              <a:t>EN </a:t>
            </a:r>
            <a:r>
              <a:rPr lang="fr-FR" sz="2400" b="1" dirty="0" smtClean="0">
                <a:solidFill>
                  <a:srgbClr val="002060"/>
                </a:solidFill>
                <a:latin typeface="Arial" panose="020B0604020202020204" pitchFamily="34" charset="0"/>
                <a:cs typeface="Arial" panose="020B0604020202020204" pitchFamily="34" charset="0"/>
              </a:rPr>
              <a:t>RDC</a:t>
            </a:r>
          </a:p>
          <a:p>
            <a:pPr lvl="0" algn="ctr"/>
            <a:endParaRPr lang="fr-FR" sz="2400" dirty="0">
              <a:solidFill>
                <a:srgbClr val="002060"/>
              </a:solidFill>
              <a:latin typeface="Arial" panose="020B0604020202020204" pitchFamily="34" charset="0"/>
              <a:cs typeface="Arial" panose="020B0604020202020204" pitchFamily="34" charset="0"/>
            </a:endParaRPr>
          </a:p>
          <a:p>
            <a:pPr lvl="0" algn="ctr"/>
            <a:r>
              <a:rPr lang="fr-FR" sz="2400" b="1" dirty="0" smtClean="0">
                <a:solidFill>
                  <a:srgbClr val="002060"/>
                </a:solidFill>
                <a:latin typeface="Arial" panose="020B0604020202020204" pitchFamily="34" charset="0"/>
                <a:cs typeface="Arial" panose="020B0604020202020204" pitchFamily="34" charset="0"/>
              </a:rPr>
              <a:t>XII / CONCLUSION</a:t>
            </a:r>
          </a:p>
          <a:p>
            <a:pPr lvl="0" algn="ctr"/>
            <a:endParaRPr lang="fr-FR" sz="2400" dirty="0">
              <a:solidFill>
                <a:srgbClr val="002060"/>
              </a:solidFill>
              <a:latin typeface="Arial" panose="020B0604020202020204" pitchFamily="34" charset="0"/>
              <a:cs typeface="Arial" panose="020B0604020202020204" pitchFamily="34" charset="0"/>
            </a:endParaRPr>
          </a:p>
          <a:p>
            <a:pPr marL="342900" lvl="0" indent="-342900" algn="ctr">
              <a:buFont typeface="Wingdings" panose="05000000000000000000" pitchFamily="2" charset="2"/>
              <a:buChar char="v"/>
            </a:pPr>
            <a:r>
              <a:rPr lang="fr-FR" sz="2400" b="1" dirty="0" smtClean="0">
                <a:solidFill>
                  <a:srgbClr val="002060"/>
                </a:solidFill>
                <a:latin typeface="Arial" panose="020B0604020202020204" pitchFamily="34" charset="0"/>
                <a:cs typeface="Arial" panose="020B0604020202020204" pitchFamily="34" charset="0"/>
              </a:rPr>
              <a:t>ÉTUDE </a:t>
            </a:r>
            <a:r>
              <a:rPr lang="fr-FR" sz="2400" b="1" dirty="0">
                <a:solidFill>
                  <a:srgbClr val="002060"/>
                </a:solidFill>
                <a:latin typeface="Arial" panose="020B0604020202020204" pitchFamily="34" charset="0"/>
                <a:cs typeface="Arial" panose="020B0604020202020204" pitchFamily="34" charset="0"/>
              </a:rPr>
              <a:t>DE </a:t>
            </a:r>
            <a:r>
              <a:rPr lang="fr-FR" sz="2400" b="1" dirty="0" smtClean="0">
                <a:solidFill>
                  <a:srgbClr val="002060"/>
                </a:solidFill>
                <a:latin typeface="Arial" panose="020B0604020202020204" pitchFamily="34" charset="0"/>
                <a:cs typeface="Arial" panose="020B0604020202020204" pitchFamily="34" charset="0"/>
              </a:rPr>
              <a:t>CAS</a:t>
            </a:r>
          </a:p>
          <a:p>
            <a:pPr lvl="0" algn="ctr"/>
            <a:endParaRPr lang="fr-FR" sz="1400" dirty="0">
              <a:solidFill>
                <a:srgbClr val="002060"/>
              </a:solidFill>
              <a:latin typeface="Arial" panose="020B0604020202020204" pitchFamily="34" charset="0"/>
              <a:cs typeface="Arial" panose="020B0604020202020204" pitchFamily="34" charset="0"/>
            </a:endParaRPr>
          </a:p>
          <a:p>
            <a:pPr marL="342900" lvl="0" indent="-342900" algn="ctr">
              <a:buFont typeface="Wingdings" panose="05000000000000000000" pitchFamily="2" charset="2"/>
              <a:buChar char="v"/>
            </a:pPr>
            <a:r>
              <a:rPr lang="fr-FR" sz="2400" b="1" dirty="0" smtClean="0">
                <a:solidFill>
                  <a:srgbClr val="002060"/>
                </a:solidFill>
                <a:latin typeface="Arial" panose="020B0604020202020204" pitchFamily="34" charset="0"/>
                <a:cs typeface="Arial" panose="020B0604020202020204" pitchFamily="34" charset="0"/>
              </a:rPr>
              <a:t>QUESTIONS-RÉPONSES </a:t>
            </a:r>
            <a:r>
              <a:rPr lang="fr-FR" sz="2400" b="1" smtClean="0">
                <a:solidFill>
                  <a:srgbClr val="002060"/>
                </a:solidFill>
                <a:latin typeface="Arial" panose="020B0604020202020204" pitchFamily="34" charset="0"/>
                <a:cs typeface="Arial" panose="020B0604020202020204" pitchFamily="34" charset="0"/>
              </a:rPr>
              <a:t>POUR </a:t>
            </a:r>
            <a:r>
              <a:rPr lang="fr-FR" sz="2400" b="1" smtClean="0">
                <a:solidFill>
                  <a:srgbClr val="002060"/>
                </a:solidFill>
                <a:latin typeface="Arial" panose="020B0604020202020204" pitchFamily="34" charset="0"/>
                <a:cs typeface="Arial" panose="020B0604020202020204" pitchFamily="34" charset="0"/>
              </a:rPr>
              <a:t>LES PARTICIPANTS</a:t>
            </a:r>
            <a:endParaRPr lang="fr-FR" sz="24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644421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04664"/>
            <a:ext cx="8640960" cy="6324808"/>
          </a:xfrm>
          <a:prstGeom prst="rect">
            <a:avLst/>
          </a:prstGeom>
        </p:spPr>
        <p:txBody>
          <a:bodyPr wrap="square">
            <a:spAutoFit/>
          </a:bodyPr>
          <a:lstStyle/>
          <a:p>
            <a:pPr algn="just"/>
            <a:endParaRPr lang="fr-FR" sz="100" dirty="0">
              <a:solidFill>
                <a:srgbClr val="002060"/>
              </a:solidFill>
              <a:latin typeface="Arial" panose="020B0604020202020204" pitchFamily="34" charset="0"/>
              <a:cs typeface="Arial" panose="020B0604020202020204" pitchFamily="34" charset="0"/>
            </a:endParaRPr>
          </a:p>
          <a:p>
            <a:pPr marL="514350" indent="-514350" algn="just">
              <a:buAutoNum type="arabicPeriod"/>
            </a:pPr>
            <a:r>
              <a:rPr lang="fr-FR" sz="2800" b="1" dirty="0" smtClean="0">
                <a:solidFill>
                  <a:srgbClr val="002060"/>
                </a:solidFill>
                <a:latin typeface="Arial" panose="020B0604020202020204" pitchFamily="34" charset="0"/>
                <a:cs typeface="Arial" panose="020B0604020202020204" pitchFamily="34" charset="0"/>
              </a:rPr>
              <a:t>Les </a:t>
            </a:r>
            <a:r>
              <a:rPr lang="fr-FR" sz="2800" b="1" dirty="0">
                <a:solidFill>
                  <a:srgbClr val="002060"/>
                </a:solidFill>
                <a:latin typeface="Arial" panose="020B0604020202020204" pitchFamily="34" charset="0"/>
                <a:cs typeface="Arial" panose="020B0604020202020204" pitchFamily="34" charset="0"/>
              </a:rPr>
              <a:t>mécanismes de sortie </a:t>
            </a:r>
            <a:r>
              <a:rPr lang="fr-FR" sz="2800" b="1" dirty="0" smtClean="0">
                <a:solidFill>
                  <a:srgbClr val="002060"/>
                </a:solidFill>
                <a:latin typeface="Arial" panose="020B0604020202020204" pitchFamily="34" charset="0"/>
                <a:cs typeface="Arial" panose="020B0604020202020204" pitchFamily="34" charset="0"/>
              </a:rPr>
              <a:t>contractuels</a:t>
            </a: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Les partenaires s'appuient sur des clauses juridiques spécifiques pour organiser le retrait sans paralyser </a:t>
            </a:r>
            <a:r>
              <a:rPr lang="fr-FR" sz="2800" dirty="0" smtClean="0">
                <a:solidFill>
                  <a:srgbClr val="002060"/>
                </a:solidFill>
                <a:latin typeface="Arial" panose="020B0604020202020204" pitchFamily="34" charset="0"/>
                <a:cs typeface="Arial" panose="020B0604020202020204" pitchFamily="34" charset="0"/>
              </a:rPr>
              <a:t>l'activité:</a:t>
            </a:r>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b="1" dirty="0" smtClean="0">
                <a:solidFill>
                  <a:srgbClr val="002060"/>
                </a:solidFill>
                <a:latin typeface="Arial" panose="020B0604020202020204" pitchFamily="34" charset="0"/>
                <a:cs typeface="Arial" panose="020B0604020202020204" pitchFamily="34" charset="0"/>
              </a:rPr>
              <a:t>Droit </a:t>
            </a:r>
            <a:r>
              <a:rPr lang="fr-FR" sz="2800" b="1" dirty="0">
                <a:solidFill>
                  <a:srgbClr val="002060"/>
                </a:solidFill>
                <a:latin typeface="Arial" panose="020B0604020202020204" pitchFamily="34" charset="0"/>
                <a:cs typeface="Arial" panose="020B0604020202020204" pitchFamily="34" charset="0"/>
              </a:rPr>
              <a:t>de sortie (ou clause de sortie</a:t>
            </a:r>
            <a:r>
              <a:rPr lang="fr-FR" sz="2800" b="1" dirty="0" smtClean="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p</a:t>
            </a:r>
            <a:r>
              <a:rPr lang="fr-FR" sz="2800" dirty="0" smtClean="0">
                <a:solidFill>
                  <a:srgbClr val="002060"/>
                </a:solidFill>
                <a:latin typeface="Arial" panose="020B0604020202020204" pitchFamily="34" charset="0"/>
                <a:cs typeface="Arial" panose="020B0604020202020204" pitchFamily="34" charset="0"/>
              </a:rPr>
              <a:t>ermet </a:t>
            </a:r>
            <a:r>
              <a:rPr lang="fr-FR" sz="2800" dirty="0">
                <a:solidFill>
                  <a:srgbClr val="002060"/>
                </a:solidFill>
                <a:latin typeface="Arial" panose="020B0604020202020204" pitchFamily="34" charset="0"/>
                <a:cs typeface="Arial" panose="020B0604020202020204" pitchFamily="34" charset="0"/>
              </a:rPr>
              <a:t>à un associé de quitter la </a:t>
            </a:r>
            <a:r>
              <a:rPr lang="fr-FR" sz="2800" dirty="0" smtClean="0">
                <a:solidFill>
                  <a:srgbClr val="002060"/>
                </a:solidFill>
                <a:latin typeface="Arial" panose="020B0604020202020204" pitchFamily="34" charset="0"/>
                <a:cs typeface="Arial" panose="020B0604020202020204" pitchFamily="34" charset="0"/>
              </a:rPr>
              <a:t>joint-venture </a:t>
            </a:r>
            <a:r>
              <a:rPr lang="fr-FR" sz="2800" dirty="0">
                <a:solidFill>
                  <a:srgbClr val="002060"/>
                </a:solidFill>
                <a:latin typeface="Arial" panose="020B0604020202020204" pitchFamily="34" charset="0"/>
                <a:cs typeface="Arial" panose="020B0604020202020204" pitchFamily="34" charset="0"/>
              </a:rPr>
              <a:t>après un préavis (souvent 60 jours</a:t>
            </a:r>
            <a:r>
              <a:rPr lang="fr-FR" sz="2800" dirty="0" smtClean="0">
                <a:solidFill>
                  <a:srgbClr val="002060"/>
                </a:solidFill>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
            </a:pPr>
            <a:endParaRPr lang="fr-FR" sz="14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Vente à un tiers:</a:t>
            </a:r>
            <a:r>
              <a:rPr lang="fr-FR" sz="2800" dirty="0">
                <a:solidFill>
                  <a:srgbClr val="002060"/>
                </a:solidFill>
                <a:latin typeface="Arial" panose="020B0604020202020204" pitchFamily="34" charset="0"/>
                <a:cs typeface="Arial" panose="020B0604020202020204" pitchFamily="34" charset="0"/>
              </a:rPr>
              <a:t> les parts d'un associé sortant sont cédées à un investisseur externe.</a:t>
            </a:r>
          </a:p>
          <a:p>
            <a:pPr marL="285750" lvl="0" indent="-285750" algn="just">
              <a:buFont typeface="Wingdings" panose="05000000000000000000" pitchFamily="2" charset="2"/>
              <a:buChar char="§"/>
            </a:pPr>
            <a:endParaRPr lang="fr-FR" sz="14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2. La sortie par cession de parts (Rachat</a:t>
            </a:r>
            <a:r>
              <a:rPr lang="fr-FR" sz="2800" b="1" dirty="0" smtClean="0">
                <a:solidFill>
                  <a:srgbClr val="002060"/>
                </a:solidFill>
                <a:latin typeface="Arial" panose="020B0604020202020204" pitchFamily="34" charset="0"/>
                <a:cs typeface="Arial" panose="020B0604020202020204" pitchFamily="34" charset="0"/>
              </a:rPr>
              <a:t>)</a:t>
            </a:r>
          </a:p>
          <a:p>
            <a:pPr algn="just"/>
            <a:endParaRPr lang="fr-FR" sz="1400" b="1"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C'est le mode le plus courant où l'un des partenaires reprend les parts de l'autre. </a:t>
            </a:r>
          </a:p>
        </p:txBody>
      </p:sp>
    </p:spTree>
    <p:extLst>
      <p:ext uri="{BB962C8B-B14F-4D97-AF65-F5344CB8AC3E}">
        <p14:creationId xmlns:p14="http://schemas.microsoft.com/office/powerpoint/2010/main" val="14247928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04664"/>
            <a:ext cx="8712968" cy="6309420"/>
          </a:xfrm>
          <a:prstGeom prst="rect">
            <a:avLst/>
          </a:prstGeom>
        </p:spPr>
        <p:txBody>
          <a:bodyPr wrap="square">
            <a:spAutoFit/>
          </a:bodyPr>
          <a:lstStyle/>
          <a:p>
            <a:pPr marL="457200" indent="-457200" algn="just">
              <a:buFont typeface="Wingdings" panose="05000000000000000000" pitchFamily="2" charset="2"/>
              <a:buChar char="§"/>
            </a:pPr>
            <a:r>
              <a:rPr lang="fr-FR" sz="2800" b="1" dirty="0" smtClean="0">
                <a:solidFill>
                  <a:srgbClr val="002060"/>
                </a:solidFill>
                <a:latin typeface="Arial" panose="020B0604020202020204" pitchFamily="34" charset="0"/>
                <a:cs typeface="Arial" panose="020B0604020202020204" pitchFamily="34" charset="0"/>
              </a:rPr>
              <a:t>Droit </a:t>
            </a:r>
            <a:r>
              <a:rPr lang="fr-FR" sz="2800" b="1" dirty="0">
                <a:solidFill>
                  <a:srgbClr val="002060"/>
                </a:solidFill>
                <a:latin typeface="Arial" panose="020B0604020202020204" pitchFamily="34" charset="0"/>
                <a:cs typeface="Arial" panose="020B0604020202020204" pitchFamily="34" charset="0"/>
              </a:rPr>
              <a:t>de </a:t>
            </a:r>
            <a:r>
              <a:rPr lang="fr-FR" sz="2800" b="1" dirty="0" smtClean="0">
                <a:solidFill>
                  <a:srgbClr val="002060"/>
                </a:solidFill>
                <a:latin typeface="Arial" panose="020B0604020202020204" pitchFamily="34" charset="0"/>
                <a:cs typeface="Arial" panose="020B0604020202020204" pitchFamily="34" charset="0"/>
              </a:rPr>
              <a:t>préemption:</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avant </a:t>
            </a:r>
            <a:r>
              <a:rPr lang="fr-FR" sz="2800" dirty="0">
                <a:solidFill>
                  <a:srgbClr val="002060"/>
                </a:solidFill>
                <a:latin typeface="Arial" panose="020B0604020202020204" pitchFamily="34" charset="0"/>
                <a:cs typeface="Arial" panose="020B0604020202020204" pitchFamily="34" charset="0"/>
              </a:rPr>
              <a:t>de vendre à un tiers, l'associé sortant doit proposer ses parts en priorité à son partenaire</a:t>
            </a:r>
            <a:r>
              <a:rPr lang="fr-FR" sz="2800" dirty="0" smtClean="0">
                <a:solidFill>
                  <a:srgbClr val="002060"/>
                </a:solidFill>
                <a:latin typeface="Arial" panose="020B0604020202020204" pitchFamily="34" charset="0"/>
                <a:cs typeface="Arial" panose="020B0604020202020204" pitchFamily="34" charset="0"/>
              </a:rPr>
              <a:t>.</a:t>
            </a:r>
          </a:p>
          <a:p>
            <a:pPr marL="285750" lvl="0" indent="-285750" algn="just">
              <a:buFont typeface="Wingdings" panose="05000000000000000000" pitchFamily="2" charset="2"/>
              <a:buChar char="§"/>
            </a:pPr>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smtClean="0">
                <a:solidFill>
                  <a:srgbClr val="002060"/>
                </a:solidFill>
                <a:latin typeface="Arial" panose="020B0604020202020204" pitchFamily="34" charset="0"/>
                <a:cs typeface="Arial" panose="020B0604020202020204" pitchFamily="34" charset="0"/>
              </a:rPr>
              <a:t>Rachat </a:t>
            </a:r>
            <a:r>
              <a:rPr lang="fr-FR" sz="2800" b="1" dirty="0">
                <a:solidFill>
                  <a:srgbClr val="002060"/>
                </a:solidFill>
                <a:latin typeface="Arial" panose="020B0604020202020204" pitchFamily="34" charset="0"/>
                <a:cs typeface="Arial" panose="020B0604020202020204" pitchFamily="34" charset="0"/>
              </a:rPr>
              <a:t>des parts: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un </a:t>
            </a:r>
            <a:r>
              <a:rPr lang="fr-FR" sz="2800" dirty="0">
                <a:solidFill>
                  <a:srgbClr val="002060"/>
                </a:solidFill>
                <a:latin typeface="Arial" panose="020B0604020202020204" pitchFamily="34" charset="0"/>
                <a:cs typeface="Arial" panose="020B0604020202020204" pitchFamily="34" charset="0"/>
              </a:rPr>
              <a:t>partenaire rachète la participation de l'autre pour prendre le contrôle total</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Clause de sortie conjointe:</a:t>
            </a:r>
            <a:r>
              <a:rPr lang="fr-FR" sz="2800" dirty="0">
                <a:solidFill>
                  <a:srgbClr val="002060"/>
                </a:solidFill>
                <a:latin typeface="Arial" panose="020B0604020202020204" pitchFamily="34" charset="0"/>
                <a:cs typeface="Arial" panose="020B0604020202020204" pitchFamily="34" charset="0"/>
              </a:rPr>
              <a:t> protège le minoritaire en lui permettant de vendre ses parts au même prix et aux mêmes conditions que le majoritaire si ce dernier s'en va</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Clause de sortie forcée:</a:t>
            </a:r>
            <a:r>
              <a:rPr lang="fr-FR" sz="2800" dirty="0">
                <a:solidFill>
                  <a:srgbClr val="002060"/>
                </a:solidFill>
                <a:latin typeface="Arial" panose="020B0604020202020204" pitchFamily="34" charset="0"/>
                <a:cs typeface="Arial" panose="020B0604020202020204" pitchFamily="34" charset="0"/>
              </a:rPr>
              <a:t> permet au majoritaire de forcer le minoritaire à vendre ses parts si une offre de rachat pour 100% du capital est reçue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920247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20688"/>
            <a:ext cx="8208912" cy="5755422"/>
          </a:xfrm>
          <a:prstGeom prst="rect">
            <a:avLst/>
          </a:prstGeom>
        </p:spPr>
        <p:txBody>
          <a:bodyPr wrap="square">
            <a:spAutoFit/>
          </a:bodyPr>
          <a:lstStyle/>
          <a:p>
            <a:pPr lvl="0" algn="just"/>
            <a:r>
              <a:rPr lang="fr-FR" sz="2800" b="1" dirty="0" smtClean="0">
                <a:solidFill>
                  <a:srgbClr val="002060"/>
                </a:solidFill>
                <a:latin typeface="Arial" panose="020B0604020202020204" pitchFamily="34" charset="0"/>
                <a:cs typeface="Arial" panose="020B0604020202020204" pitchFamily="34" charset="0"/>
              </a:rPr>
              <a:t>3. </a:t>
            </a:r>
            <a:r>
              <a:rPr lang="fr-FR" sz="2800" b="1" dirty="0">
                <a:solidFill>
                  <a:srgbClr val="002060"/>
                </a:solidFill>
                <a:latin typeface="Arial" panose="020B0604020202020204" pitchFamily="34" charset="0"/>
                <a:cs typeface="Arial" panose="020B0604020202020204" pitchFamily="34" charset="0"/>
              </a:rPr>
              <a:t>Le règlement des situations de blocage </a:t>
            </a:r>
            <a:endParaRPr lang="fr-FR" sz="2800" b="1" dirty="0" smtClean="0">
              <a:solidFill>
                <a:srgbClr val="002060"/>
              </a:solidFill>
              <a:latin typeface="Arial" panose="020B0604020202020204" pitchFamily="34" charset="0"/>
              <a:cs typeface="Arial" panose="020B0604020202020204" pitchFamily="34" charset="0"/>
            </a:endParaRPr>
          </a:p>
          <a:p>
            <a:pPr algn="just"/>
            <a:endParaRPr lang="fr-FR" sz="200" dirty="0" smtClean="0">
              <a:solidFill>
                <a:srgbClr val="002060"/>
              </a:solidFill>
              <a:latin typeface="Arial" panose="020B0604020202020204" pitchFamily="34" charset="0"/>
              <a:cs typeface="Arial" panose="020B0604020202020204" pitchFamily="34" charset="0"/>
            </a:endParaRP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Lorsque les partenaires ne s'entendent </a:t>
            </a:r>
            <a:r>
              <a:rPr lang="fr-FR" sz="2800" dirty="0" smtClean="0">
                <a:solidFill>
                  <a:srgbClr val="002060"/>
                </a:solidFill>
                <a:latin typeface="Arial" panose="020B0604020202020204" pitchFamily="34" charset="0"/>
                <a:cs typeface="Arial" panose="020B0604020202020204" pitchFamily="34" charset="0"/>
              </a:rPr>
              <a:t>plus, </a:t>
            </a:r>
            <a:r>
              <a:rPr lang="fr-FR" sz="2800" dirty="0">
                <a:solidFill>
                  <a:srgbClr val="002060"/>
                </a:solidFill>
                <a:latin typeface="Arial" panose="020B0604020202020204" pitchFamily="34" charset="0"/>
                <a:cs typeface="Arial" panose="020B0604020202020204" pitchFamily="34" charset="0"/>
              </a:rPr>
              <a:t>des clauses spécifiques activent un </a:t>
            </a:r>
            <a:r>
              <a:rPr lang="fr-FR" sz="2800" dirty="0" smtClean="0">
                <a:solidFill>
                  <a:srgbClr val="002060"/>
                </a:solidFill>
                <a:latin typeface="Arial" panose="020B0604020202020204" pitchFamily="34" charset="0"/>
                <a:cs typeface="Arial" panose="020B0604020202020204" pitchFamily="34" charset="0"/>
              </a:rPr>
              <a:t>divorce </a:t>
            </a:r>
            <a:r>
              <a:rPr lang="fr-FR" sz="2800" dirty="0">
                <a:solidFill>
                  <a:srgbClr val="002060"/>
                </a:solidFill>
                <a:latin typeface="Arial" panose="020B0604020202020204" pitchFamily="34" charset="0"/>
                <a:cs typeface="Arial" panose="020B0604020202020204" pitchFamily="34" charset="0"/>
              </a:rPr>
              <a:t>rapide pour éviter la paralysie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400" dirty="0" smtClean="0">
              <a:solidFill>
                <a:srgbClr val="002060"/>
              </a:solidFill>
              <a:latin typeface="Arial" panose="020B0604020202020204" pitchFamily="34" charset="0"/>
              <a:cs typeface="Arial" panose="020B0604020202020204" pitchFamily="34" charset="0"/>
            </a:endParaRPr>
          </a:p>
          <a:p>
            <a:pPr algn="just"/>
            <a:endParaRPr lang="fr-FR" sz="2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Clause "</a:t>
            </a:r>
            <a:r>
              <a:rPr lang="fr-FR" sz="2800" b="1" dirty="0" err="1">
                <a:solidFill>
                  <a:srgbClr val="002060"/>
                </a:solidFill>
                <a:latin typeface="Arial" panose="020B0604020202020204" pitchFamily="34" charset="0"/>
                <a:cs typeface="Arial" panose="020B0604020202020204" pitchFamily="34" charset="0"/>
              </a:rPr>
              <a:t>Buy</a:t>
            </a:r>
            <a:r>
              <a:rPr lang="fr-FR" sz="2800" b="1" dirty="0">
                <a:solidFill>
                  <a:srgbClr val="002060"/>
                </a:solidFill>
                <a:latin typeface="Arial" panose="020B0604020202020204" pitchFamily="34" charset="0"/>
                <a:cs typeface="Arial" panose="020B0604020202020204" pitchFamily="34" charset="0"/>
              </a:rPr>
              <a:t> or </a:t>
            </a:r>
            <a:r>
              <a:rPr lang="fr-FR" sz="2800" b="1" dirty="0" err="1">
                <a:solidFill>
                  <a:srgbClr val="002060"/>
                </a:solidFill>
                <a:latin typeface="Arial" panose="020B0604020202020204" pitchFamily="34" charset="0"/>
                <a:cs typeface="Arial" panose="020B0604020202020204" pitchFamily="34" charset="0"/>
              </a:rPr>
              <a:t>Sell</a:t>
            </a:r>
            <a:r>
              <a:rPr lang="fr-FR" sz="2800" b="1" dirty="0">
                <a:solidFill>
                  <a:srgbClr val="002060"/>
                </a:solidFill>
                <a:latin typeface="Arial" panose="020B0604020202020204" pitchFamily="34" charset="0"/>
                <a:cs typeface="Arial" panose="020B0604020202020204" pitchFamily="34" charset="0"/>
              </a:rPr>
              <a:t>" ou clause texane:</a:t>
            </a:r>
            <a:r>
              <a:rPr lang="fr-FR" sz="2800" dirty="0">
                <a:solidFill>
                  <a:srgbClr val="002060"/>
                </a:solidFill>
                <a:latin typeface="Arial" panose="020B0604020202020204" pitchFamily="34" charset="0"/>
                <a:cs typeface="Arial" panose="020B0604020202020204" pitchFamily="34" charset="0"/>
              </a:rPr>
              <a:t> un associé propose un prix de rachat. L'autre a alors le choix: soit il vend ses parts à ce prix, soit il achète celles du premier au même prix.</a:t>
            </a:r>
          </a:p>
          <a:p>
            <a:pPr marL="285750" lvl="0" indent="-285750" algn="just">
              <a:buFont typeface="Wingdings" panose="05000000000000000000" pitchFamily="2" charset="2"/>
              <a:buChar char="§"/>
            </a:pPr>
            <a:endParaRPr lang="fr-FR" sz="1400" dirty="0" smtClean="0">
              <a:solidFill>
                <a:srgbClr val="002060"/>
              </a:solidFill>
              <a:latin typeface="Arial" panose="020B0604020202020204" pitchFamily="34" charset="0"/>
              <a:cs typeface="Arial" panose="020B0604020202020204" pitchFamily="34" charset="0"/>
            </a:endParaRPr>
          </a:p>
          <a:p>
            <a:pPr lvl="0" algn="just"/>
            <a:endParaRPr lang="fr-FR" sz="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Médiation ou Arbitrage:</a:t>
            </a:r>
            <a:r>
              <a:rPr lang="fr-FR" sz="2800" dirty="0">
                <a:solidFill>
                  <a:srgbClr val="002060"/>
                </a:solidFill>
                <a:latin typeface="Arial" panose="020B0604020202020204" pitchFamily="34" charset="0"/>
                <a:cs typeface="Arial" panose="020B0604020202020204" pitchFamily="34" charset="0"/>
              </a:rPr>
              <a:t> recours à un tiers pour tenter une réconciliation avant la rupture définitive.  </a:t>
            </a:r>
          </a:p>
        </p:txBody>
      </p:sp>
    </p:spTree>
    <p:extLst>
      <p:ext uri="{BB962C8B-B14F-4D97-AF65-F5344CB8AC3E}">
        <p14:creationId xmlns:p14="http://schemas.microsoft.com/office/powerpoint/2010/main" val="25204360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640960" cy="6771084"/>
          </a:xfrm>
          <a:prstGeom prst="rect">
            <a:avLst/>
          </a:prstGeom>
        </p:spPr>
        <p:txBody>
          <a:bodyPr wrap="square">
            <a:spAutoFit/>
          </a:bodyPr>
          <a:lstStyle/>
          <a:p>
            <a:pPr algn="just"/>
            <a:endParaRPr lang="fr-FR" sz="1400" b="1" dirty="0" smtClean="0">
              <a:solidFill>
                <a:srgbClr val="002060"/>
              </a:solidFill>
              <a:latin typeface="Arial" panose="020B0604020202020204" pitchFamily="34" charset="0"/>
              <a:cs typeface="Arial" panose="020B0604020202020204" pitchFamily="34" charset="0"/>
            </a:endParaRPr>
          </a:p>
          <a:p>
            <a:pPr algn="just"/>
            <a:r>
              <a:rPr lang="fr-FR" sz="2800" b="1" dirty="0" smtClean="0">
                <a:solidFill>
                  <a:srgbClr val="002060"/>
                </a:solidFill>
                <a:latin typeface="Arial" panose="020B0604020202020204" pitchFamily="34" charset="0"/>
                <a:cs typeface="Arial" panose="020B0604020202020204" pitchFamily="34" charset="0"/>
              </a:rPr>
              <a:t>4. La </a:t>
            </a:r>
            <a:r>
              <a:rPr lang="fr-FR" sz="2800" b="1" dirty="0">
                <a:solidFill>
                  <a:srgbClr val="002060"/>
                </a:solidFill>
                <a:latin typeface="Arial" panose="020B0604020202020204" pitchFamily="34" charset="0"/>
                <a:cs typeface="Arial" panose="020B0604020202020204" pitchFamily="34" charset="0"/>
              </a:rPr>
              <a:t>dissolution et liquidation </a:t>
            </a:r>
            <a:r>
              <a:rPr lang="fr-FR" sz="2800" b="1" dirty="0" smtClean="0">
                <a:solidFill>
                  <a:srgbClr val="002060"/>
                </a:solidFill>
                <a:latin typeface="Arial" panose="020B0604020202020204" pitchFamily="34" charset="0"/>
                <a:cs typeface="Arial" panose="020B0604020202020204" pitchFamily="34" charset="0"/>
              </a:rPr>
              <a:t>amiable</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Si le projet arrive à son terme ou </a:t>
            </a:r>
            <a:r>
              <a:rPr lang="fr-FR" sz="2800" dirty="0" smtClean="0">
                <a:solidFill>
                  <a:srgbClr val="002060"/>
                </a:solidFill>
                <a:latin typeface="Arial" panose="020B0604020202020204" pitchFamily="34" charset="0"/>
                <a:cs typeface="Arial" panose="020B0604020202020204" pitchFamily="34" charset="0"/>
              </a:rPr>
              <a:t>lorsqu'aucun </a:t>
            </a:r>
            <a:r>
              <a:rPr lang="fr-FR" sz="2800" dirty="0">
                <a:solidFill>
                  <a:srgbClr val="002060"/>
                </a:solidFill>
                <a:latin typeface="Arial" panose="020B0604020202020204" pitchFamily="34" charset="0"/>
                <a:cs typeface="Arial" panose="020B0604020202020204" pitchFamily="34" charset="0"/>
              </a:rPr>
              <a:t>rachat n'est possible, la coentreprise est fermée.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smtClean="0">
                <a:solidFill>
                  <a:srgbClr val="002060"/>
                </a:solidFill>
                <a:latin typeface="Arial" panose="020B0604020202020204" pitchFamily="34" charset="0"/>
                <a:cs typeface="Arial" panose="020B0604020202020204" pitchFamily="34" charset="0"/>
              </a:rPr>
              <a:t>Dissolution:</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décision </a:t>
            </a:r>
            <a:r>
              <a:rPr lang="fr-FR" sz="2800" dirty="0">
                <a:solidFill>
                  <a:srgbClr val="002060"/>
                </a:solidFill>
                <a:latin typeface="Arial" panose="020B0604020202020204" pitchFamily="34" charset="0"/>
                <a:cs typeface="Arial" panose="020B0604020202020204" pitchFamily="34" charset="0"/>
              </a:rPr>
              <a:t>en </a:t>
            </a:r>
            <a:r>
              <a:rPr lang="fr-FR" sz="2800" dirty="0" smtClean="0">
                <a:solidFill>
                  <a:srgbClr val="002060"/>
                </a:solidFill>
                <a:latin typeface="Arial" panose="020B0604020202020204" pitchFamily="34" charset="0"/>
                <a:cs typeface="Arial" panose="020B0604020202020204" pitchFamily="34" charset="0"/>
              </a:rPr>
              <a:t>assemblée </a:t>
            </a:r>
            <a:r>
              <a:rPr lang="fr-FR" sz="2800" dirty="0">
                <a:solidFill>
                  <a:srgbClr val="002060"/>
                </a:solidFill>
                <a:latin typeface="Arial" panose="020B0604020202020204" pitchFamily="34" charset="0"/>
                <a:cs typeface="Arial" panose="020B0604020202020204" pitchFamily="34" charset="0"/>
              </a:rPr>
              <a:t>g</a:t>
            </a:r>
            <a:r>
              <a:rPr lang="fr-FR" sz="2800" dirty="0" smtClean="0">
                <a:solidFill>
                  <a:srgbClr val="002060"/>
                </a:solidFill>
                <a:latin typeface="Arial" panose="020B0604020202020204" pitchFamily="34" charset="0"/>
                <a:cs typeface="Arial" panose="020B0604020202020204" pitchFamily="34" charset="0"/>
              </a:rPr>
              <a:t>énérale </a:t>
            </a:r>
            <a:r>
              <a:rPr lang="fr-FR" sz="2800" dirty="0">
                <a:solidFill>
                  <a:srgbClr val="002060"/>
                </a:solidFill>
                <a:latin typeface="Arial" panose="020B0604020202020204" pitchFamily="34" charset="0"/>
                <a:cs typeface="Arial" panose="020B0604020202020204" pitchFamily="34" charset="0"/>
              </a:rPr>
              <a:t>e</a:t>
            </a:r>
            <a:r>
              <a:rPr lang="fr-FR" sz="2800" dirty="0" smtClean="0">
                <a:solidFill>
                  <a:srgbClr val="002060"/>
                </a:solidFill>
                <a:latin typeface="Arial" panose="020B0604020202020204" pitchFamily="34" charset="0"/>
                <a:cs typeface="Arial" panose="020B0604020202020204" pitchFamily="34" charset="0"/>
              </a:rPr>
              <a:t>xtraordinaire </a:t>
            </a:r>
            <a:r>
              <a:rPr lang="fr-FR" sz="2800" dirty="0">
                <a:solidFill>
                  <a:srgbClr val="002060"/>
                </a:solidFill>
                <a:latin typeface="Arial" panose="020B0604020202020204" pitchFamily="34" charset="0"/>
                <a:cs typeface="Arial" panose="020B0604020202020204" pitchFamily="34" charset="0"/>
              </a:rPr>
              <a:t>de cesser l'activité et nomination d'un liquidateur</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Liquidation:</a:t>
            </a:r>
            <a:r>
              <a:rPr lang="fr-FR" sz="2800" dirty="0">
                <a:solidFill>
                  <a:srgbClr val="002060"/>
                </a:solidFill>
                <a:latin typeface="Arial" panose="020B0604020202020204" pitchFamily="34" charset="0"/>
                <a:cs typeface="Arial" panose="020B0604020202020204" pitchFamily="34" charset="0"/>
              </a:rPr>
              <a:t> le liquidateur vend les actifs, paie les dettes et répartit le surplus financier entre les partenaires selon leur quote-part.</a:t>
            </a: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Radiation:</a:t>
            </a:r>
            <a:r>
              <a:rPr lang="fr-FR" sz="2800" dirty="0">
                <a:solidFill>
                  <a:srgbClr val="002060"/>
                </a:solidFill>
                <a:latin typeface="Arial" panose="020B0604020202020204" pitchFamily="34" charset="0"/>
                <a:cs typeface="Arial" panose="020B0604020202020204" pitchFamily="34" charset="0"/>
              </a:rPr>
              <a:t> formalités finales auprès du Registre du Commerce pour acter la disparition de la société. </a:t>
            </a:r>
          </a:p>
          <a:p>
            <a:pPr marL="457200" lvl="0" indent="-457200" algn="just">
              <a:buFont typeface="Wingdings" panose="05000000000000000000" pitchFamily="2" charset="2"/>
              <a:buChar char="§"/>
            </a:pP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61610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484784"/>
            <a:ext cx="8712968" cy="523220"/>
          </a:xfrm>
          <a:prstGeom prst="rect">
            <a:avLst/>
          </a:prstGeom>
        </p:spPr>
        <p:txBody>
          <a:bodyPr wrap="square">
            <a:spAutoFit/>
          </a:bodyPr>
          <a:lstStyle/>
          <a:p>
            <a:pPr lvl="0" algn="just"/>
            <a:endParaRPr lang="fr-FR" sz="2800" dirty="0">
              <a:solidFill>
                <a:srgbClr val="002060"/>
              </a:solidFill>
              <a:latin typeface="Arial" panose="020B0604020202020204" pitchFamily="34" charset="0"/>
              <a:cs typeface="Arial" panose="020B0604020202020204" pitchFamily="34" charset="0"/>
            </a:endParaRPr>
          </a:p>
        </p:txBody>
      </p:sp>
      <p:sp>
        <p:nvSpPr>
          <p:cNvPr id="4" name="Rectangle 3"/>
          <p:cNvSpPr/>
          <p:nvPr/>
        </p:nvSpPr>
        <p:spPr>
          <a:xfrm>
            <a:off x="345299" y="692696"/>
            <a:ext cx="8381393" cy="5832366"/>
          </a:xfrm>
          <a:prstGeom prst="rect">
            <a:avLst/>
          </a:prstGeom>
        </p:spPr>
        <p:txBody>
          <a:bodyPr wrap="square">
            <a:spAutoFit/>
          </a:bodyPr>
          <a:lstStyle/>
          <a:p>
            <a:pPr lvl="0" algn="just"/>
            <a:endParaRPr lang="fr-FR" sz="900" dirty="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5. </a:t>
            </a:r>
            <a:r>
              <a:rPr lang="fr-FR" sz="2800" b="1" dirty="0">
                <a:solidFill>
                  <a:srgbClr val="002060"/>
                </a:solidFill>
                <a:latin typeface="Arial" panose="020B0604020202020204" pitchFamily="34" charset="0"/>
                <a:cs typeface="Arial" panose="020B0604020202020204" pitchFamily="34" charset="0"/>
              </a:rPr>
              <a:t>Enjeux post séparation</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Clause de </a:t>
            </a:r>
            <a:r>
              <a:rPr lang="fr-FR" sz="2800" b="1" dirty="0" smtClean="0">
                <a:solidFill>
                  <a:srgbClr val="002060"/>
                </a:solidFill>
                <a:latin typeface="Arial" panose="020B0604020202020204" pitchFamily="34" charset="0"/>
                <a:cs typeface="Arial" panose="020B0604020202020204" pitchFamily="34" charset="0"/>
              </a:rPr>
              <a:t>non-concurrence: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elle </a:t>
            </a:r>
            <a:r>
              <a:rPr lang="fr-FR" sz="2800" dirty="0">
                <a:solidFill>
                  <a:srgbClr val="002060"/>
                </a:solidFill>
                <a:latin typeface="Arial" panose="020B0604020202020204" pitchFamily="34" charset="0"/>
                <a:cs typeface="Arial" panose="020B0604020202020204" pitchFamily="34" charset="0"/>
              </a:rPr>
              <a:t>doit être limitée dans le temps et l'espace pour être valide et empêcher un ex-partenaire de détourner la clientèle immédiatement après sa sortie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Propriété intellectuelle:</a:t>
            </a:r>
            <a:r>
              <a:rPr lang="fr-FR" sz="2800" dirty="0">
                <a:solidFill>
                  <a:srgbClr val="002060"/>
                </a:solidFill>
                <a:latin typeface="Arial" panose="020B0604020202020204" pitchFamily="34" charset="0"/>
                <a:cs typeface="Arial" panose="020B0604020202020204" pitchFamily="34" charset="0"/>
              </a:rPr>
              <a:t> l'accord doit préciser qui conserve les brevets ou savoir-faire développés durant la collaboration.</a:t>
            </a:r>
          </a:p>
          <a:p>
            <a:pPr lvl="0" algn="just"/>
            <a:endParaRPr lang="fr-FR" sz="1400" dirty="0" smtClean="0">
              <a:solidFill>
                <a:srgbClr val="002060"/>
              </a:solidFill>
              <a:latin typeface="Arial" panose="020B0604020202020204" pitchFamily="34" charset="0"/>
              <a:cs typeface="Arial" panose="020B0604020202020204" pitchFamily="34" charset="0"/>
            </a:endParaRPr>
          </a:p>
          <a:p>
            <a:pPr lvl="0" algn="just"/>
            <a:endParaRPr lang="fr-FR" sz="3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Transfert du personnel:</a:t>
            </a:r>
            <a:r>
              <a:rPr lang="fr-FR" sz="2800" dirty="0">
                <a:solidFill>
                  <a:srgbClr val="002060"/>
                </a:solidFill>
                <a:latin typeface="Arial" panose="020B0604020202020204" pitchFamily="34" charset="0"/>
                <a:cs typeface="Arial" panose="020B0604020202020204" pitchFamily="34" charset="0"/>
              </a:rPr>
              <a:t> déterminer le sort des employés qui travaillaient dans la structure commune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931064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08720"/>
            <a:ext cx="8640960" cy="5539978"/>
          </a:xfrm>
          <a:prstGeom prst="rect">
            <a:avLst/>
          </a:prstGeom>
        </p:spPr>
        <p:txBody>
          <a:bodyPr wrap="square">
            <a:spAutoFit/>
          </a:bodyPr>
          <a:lstStyle/>
          <a:p>
            <a:pPr algn="ctr"/>
            <a:r>
              <a:rPr lang="fr-FR" sz="2800" b="1" dirty="0">
                <a:solidFill>
                  <a:srgbClr val="002060"/>
                </a:solidFill>
                <a:latin typeface="Arial" panose="020B0604020202020204" pitchFamily="34" charset="0"/>
                <a:cs typeface="Arial" panose="020B0604020202020204" pitchFamily="34" charset="0"/>
              </a:rPr>
              <a:t>VIII / QUELLES SONT LES CARACTÉRISTIQUES ESSENTIELLES D’UNE JOINT-VENTURE</a:t>
            </a:r>
            <a:r>
              <a:rPr lang="fr-FR" sz="2800" b="1"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a:p>
            <a:pPr algn="ctr"/>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Voici </a:t>
            </a:r>
            <a:r>
              <a:rPr lang="fr-FR" sz="2800" dirty="0">
                <a:solidFill>
                  <a:srgbClr val="002060"/>
                </a:solidFill>
                <a:latin typeface="Arial" panose="020B0604020202020204" pitchFamily="34" charset="0"/>
                <a:cs typeface="Arial" panose="020B0604020202020204" pitchFamily="34" charset="0"/>
              </a:rPr>
              <a:t>les caractéristiques essentielles qui définissent cette structure :</a:t>
            </a:r>
          </a:p>
          <a:p>
            <a:pPr algn="just"/>
            <a:endParaRPr lang="fr-FR" sz="1000" b="1" dirty="0" smtClean="0">
              <a:solidFill>
                <a:srgbClr val="002060"/>
              </a:solidFill>
              <a:latin typeface="Arial" panose="020B0604020202020204" pitchFamily="34" charset="0"/>
              <a:cs typeface="Arial" panose="020B0604020202020204" pitchFamily="34" charset="0"/>
            </a:endParaRPr>
          </a:p>
          <a:p>
            <a:pPr algn="just"/>
            <a:endParaRPr lang="fr-FR" sz="1000" b="1" dirty="0" smtClean="0">
              <a:solidFill>
                <a:srgbClr val="002060"/>
              </a:solidFill>
              <a:latin typeface="Arial" panose="020B0604020202020204" pitchFamily="34" charset="0"/>
              <a:cs typeface="Arial" panose="020B0604020202020204" pitchFamily="34" charset="0"/>
            </a:endParaRPr>
          </a:p>
          <a:p>
            <a:pPr marL="514350" indent="-514350" algn="just">
              <a:buAutoNum type="arabicPeriod"/>
            </a:pPr>
            <a:r>
              <a:rPr lang="fr-FR" sz="2800" b="1" dirty="0" smtClean="0">
                <a:solidFill>
                  <a:srgbClr val="002060"/>
                </a:solidFill>
                <a:latin typeface="Arial" panose="020B0604020202020204" pitchFamily="34" charset="0"/>
                <a:cs typeface="Arial" panose="020B0604020202020204" pitchFamily="34" charset="0"/>
              </a:rPr>
              <a:t>Indépendance </a:t>
            </a:r>
            <a:r>
              <a:rPr lang="fr-FR" sz="2800" b="1" dirty="0">
                <a:solidFill>
                  <a:srgbClr val="002060"/>
                </a:solidFill>
                <a:latin typeface="Arial" panose="020B0604020202020204" pitchFamily="34" charset="0"/>
                <a:cs typeface="Arial" panose="020B0604020202020204" pitchFamily="34" charset="0"/>
              </a:rPr>
              <a:t>des </a:t>
            </a:r>
            <a:r>
              <a:rPr lang="fr-FR" sz="2800" b="1" dirty="0" smtClean="0">
                <a:solidFill>
                  <a:srgbClr val="002060"/>
                </a:solidFill>
                <a:latin typeface="Arial" panose="020B0604020202020204" pitchFamily="34" charset="0"/>
                <a:cs typeface="Arial" panose="020B0604020202020204" pitchFamily="34" charset="0"/>
              </a:rPr>
              <a:t>partenaires</a:t>
            </a:r>
          </a:p>
          <a:p>
            <a:pPr algn="just"/>
            <a:endParaRPr lang="fr-FR" sz="1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Les sociétés qui s'associent conservent leur propre identité juridique et économique en dehors de la joint-venture.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Elles </a:t>
            </a:r>
            <a:r>
              <a:rPr lang="fr-FR" sz="2800" dirty="0">
                <a:solidFill>
                  <a:srgbClr val="002060"/>
                </a:solidFill>
                <a:latin typeface="Arial" panose="020B0604020202020204" pitchFamily="34" charset="0"/>
                <a:cs typeface="Arial" panose="020B0604020202020204" pitchFamily="34" charset="0"/>
              </a:rPr>
              <a:t>ne fusionnent pas, mais collaborent sur une activité spécifique.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006295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48680"/>
            <a:ext cx="8568952" cy="6124754"/>
          </a:xfrm>
          <a:prstGeom prst="rect">
            <a:avLst/>
          </a:prstGeom>
        </p:spPr>
        <p:txBody>
          <a:bodyPr wrap="square">
            <a:spAutoFit/>
          </a:bodyPr>
          <a:lstStyle/>
          <a:p>
            <a:pPr algn="just"/>
            <a:r>
              <a:rPr lang="fr-FR" sz="2800" b="1" dirty="0" smtClean="0">
                <a:solidFill>
                  <a:srgbClr val="002060"/>
                </a:solidFill>
                <a:latin typeface="Arial" panose="020B0604020202020204" pitchFamily="34" charset="0"/>
                <a:cs typeface="Arial" panose="020B0604020202020204" pitchFamily="34" charset="0"/>
              </a:rPr>
              <a:t>2. Mise </a:t>
            </a:r>
            <a:r>
              <a:rPr lang="fr-FR" sz="2800" b="1" dirty="0">
                <a:solidFill>
                  <a:srgbClr val="002060"/>
                </a:solidFill>
                <a:latin typeface="Arial" panose="020B0604020202020204" pitchFamily="34" charset="0"/>
                <a:cs typeface="Arial" panose="020B0604020202020204" pitchFamily="34" charset="0"/>
              </a:rPr>
              <a:t>en commun </a:t>
            </a:r>
            <a:r>
              <a:rPr lang="fr-FR" sz="2800" b="1" dirty="0" smtClean="0">
                <a:solidFill>
                  <a:srgbClr val="002060"/>
                </a:solidFill>
                <a:latin typeface="Arial" panose="020B0604020202020204" pitchFamily="34" charset="0"/>
                <a:cs typeface="Arial" panose="020B0604020202020204" pitchFamily="34" charset="0"/>
              </a:rPr>
              <a:t>des </a:t>
            </a:r>
            <a:r>
              <a:rPr lang="fr-FR" sz="2800" b="1" dirty="0">
                <a:solidFill>
                  <a:srgbClr val="002060"/>
                </a:solidFill>
                <a:latin typeface="Arial" panose="020B0604020202020204" pitchFamily="34" charset="0"/>
                <a:cs typeface="Arial" panose="020B0604020202020204" pitchFamily="34" charset="0"/>
              </a:rPr>
              <a:t>ressources</a:t>
            </a: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coopération repose sur la mutualisation de divers actifs pour atteindre un objectif stratégique: </a:t>
            </a: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Capitaux et financement</a:t>
            </a:r>
            <a:r>
              <a:rPr lang="fr-FR" sz="2800" dirty="0">
                <a:solidFill>
                  <a:srgbClr val="002060"/>
                </a:solidFill>
                <a:latin typeface="Arial" panose="020B0604020202020204" pitchFamily="34" charset="0"/>
                <a:cs typeface="Arial" panose="020B0604020202020204" pitchFamily="34" charset="0"/>
              </a:rPr>
              <a:t> pour soutenir la croissance du projet.</a:t>
            </a:r>
          </a:p>
          <a:p>
            <a:pPr lvl="0" algn="just"/>
            <a:endParaRPr lang="fr-FR" sz="1400" b="1"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smtClean="0">
                <a:solidFill>
                  <a:srgbClr val="002060"/>
                </a:solidFill>
                <a:latin typeface="Arial" panose="020B0604020202020204" pitchFamily="34" charset="0"/>
                <a:cs typeface="Arial" panose="020B0604020202020204" pitchFamily="34" charset="0"/>
              </a:rPr>
              <a:t>Compétences </a:t>
            </a:r>
            <a:r>
              <a:rPr lang="fr-FR" sz="2800" b="1" dirty="0">
                <a:solidFill>
                  <a:srgbClr val="002060"/>
                </a:solidFill>
                <a:latin typeface="Arial" panose="020B0604020202020204" pitchFamily="34" charset="0"/>
                <a:cs typeface="Arial" panose="020B0604020202020204" pitchFamily="34" charset="0"/>
              </a:rPr>
              <a:t>et </a:t>
            </a:r>
            <a:r>
              <a:rPr lang="fr-FR" sz="2800" b="1" dirty="0" smtClean="0">
                <a:solidFill>
                  <a:srgbClr val="002060"/>
                </a:solidFill>
                <a:latin typeface="Arial" panose="020B0604020202020204" pitchFamily="34" charset="0"/>
                <a:cs typeface="Arial" panose="020B0604020202020204" pitchFamily="34" charset="0"/>
              </a:rPr>
              <a:t>technologies</a:t>
            </a:r>
            <a:r>
              <a:rPr lang="fr-FR" sz="2800" dirty="0" smtClean="0">
                <a:solidFill>
                  <a:srgbClr val="002060"/>
                </a:solidFill>
                <a:latin typeface="Arial" panose="020B0604020202020204" pitchFamily="34" charset="0"/>
                <a:cs typeface="Arial" panose="020B0604020202020204" pitchFamily="34" charset="0"/>
              </a:rPr>
              <a:t> par exemple </a:t>
            </a:r>
            <a:r>
              <a:rPr lang="fr-FR" sz="2800" dirty="0">
                <a:solidFill>
                  <a:srgbClr val="002060"/>
                </a:solidFill>
                <a:latin typeface="Arial" panose="020B0604020202020204" pitchFamily="34" charset="0"/>
                <a:cs typeface="Arial" panose="020B0604020202020204" pitchFamily="34" charset="0"/>
              </a:rPr>
              <a:t>un partenaire apporte le savoir-faire technique, l'autre la connaissance du marché </a:t>
            </a:r>
            <a:r>
              <a:rPr lang="fr-FR" sz="2800" dirty="0" smtClean="0">
                <a:solidFill>
                  <a:srgbClr val="002060"/>
                </a:solidFill>
                <a:latin typeface="Arial" panose="020B0604020202020204" pitchFamily="34" charset="0"/>
                <a:cs typeface="Arial" panose="020B0604020202020204" pitchFamily="34" charset="0"/>
              </a:rPr>
              <a:t>local.</a:t>
            </a:r>
          </a:p>
          <a:p>
            <a:pPr marL="171450" lvl="0" indent="-171450" algn="just">
              <a:buFont typeface="Wingdings" panose="05000000000000000000" pitchFamily="2" charset="2"/>
              <a:buChar char="§"/>
            </a:pPr>
            <a:endParaRPr lang="fr-FR" sz="800" dirty="0" smtClean="0">
              <a:solidFill>
                <a:srgbClr val="002060"/>
              </a:solidFill>
              <a:latin typeface="Arial" panose="020B0604020202020204" pitchFamily="34" charset="0"/>
              <a:cs typeface="Arial" panose="020B0604020202020204" pitchFamily="34" charset="0"/>
            </a:endParaRPr>
          </a:p>
          <a:p>
            <a:pPr marL="171450" lvl="0" indent="-171450" algn="just">
              <a:buFont typeface="Wingdings" panose="05000000000000000000" pitchFamily="2" charset="2"/>
              <a:buChar char="§"/>
            </a:pPr>
            <a:endParaRPr lang="fr-FR" sz="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Ressources humaines et matérielles</a:t>
            </a:r>
            <a:r>
              <a:rPr lang="fr-FR" sz="2800" dirty="0">
                <a:solidFill>
                  <a:srgbClr val="002060"/>
                </a:solidFill>
                <a:latin typeface="Arial" panose="020B0604020202020204" pitchFamily="34" charset="0"/>
                <a:cs typeface="Arial" panose="020B0604020202020204" pitchFamily="34" charset="0"/>
              </a:rPr>
              <a:t> dont la mise en commun sera le moteur de la collaboration</a:t>
            </a:r>
            <a:r>
              <a:rPr lang="fr-FR" sz="2800" dirty="0" smtClean="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5219556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92696"/>
            <a:ext cx="8568952" cy="5924699"/>
          </a:xfrm>
          <a:prstGeom prst="rect">
            <a:avLst/>
          </a:prstGeom>
        </p:spPr>
        <p:txBody>
          <a:bodyPr wrap="square">
            <a:spAutoFit/>
          </a:bodyPr>
          <a:lstStyle/>
          <a:p>
            <a:pPr lvl="0" algn="just"/>
            <a:endParaRPr lang="fr-FR" sz="1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3. Partage des risques et des profits </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Contrairement à un simple contrat de prestation, les partenaires d'une joint-venture partagent équitablement</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dirty="0" smtClean="0">
                <a:solidFill>
                  <a:srgbClr val="002060"/>
                </a:solidFill>
                <a:latin typeface="Arial" panose="020B0604020202020204" pitchFamily="34" charset="0"/>
                <a:cs typeface="Arial" panose="020B0604020202020204" pitchFamily="34" charset="0"/>
              </a:rPr>
              <a:t>Les</a:t>
            </a:r>
            <a:r>
              <a:rPr lang="fr-FR" sz="2800" dirty="0">
                <a:solidFill>
                  <a:srgbClr val="002060"/>
                </a:solidFill>
                <a:latin typeface="Arial" panose="020B0604020202020204" pitchFamily="34" charset="0"/>
                <a:cs typeface="Arial" panose="020B0604020202020204" pitchFamily="34" charset="0"/>
              </a:rPr>
              <a:t> coûts d'investissement</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smtClean="0">
                <a:solidFill>
                  <a:srgbClr val="002060"/>
                </a:solidFill>
                <a:latin typeface="Arial" panose="020B0604020202020204" pitchFamily="34" charset="0"/>
                <a:cs typeface="Arial" panose="020B0604020202020204" pitchFamily="34" charset="0"/>
              </a:rPr>
              <a:t>Les</a:t>
            </a:r>
            <a:r>
              <a:rPr lang="fr-FR" sz="2800" dirty="0">
                <a:solidFill>
                  <a:srgbClr val="002060"/>
                </a:solidFill>
                <a:latin typeface="Arial" panose="020B0604020202020204" pitchFamily="34" charset="0"/>
                <a:cs typeface="Arial" panose="020B0604020202020204" pitchFamily="34" charset="0"/>
              </a:rPr>
              <a:t> pertes potentielles en cas d'échec</a:t>
            </a:r>
            <a:r>
              <a:rPr lang="fr-FR" sz="2800" dirty="0" smtClean="0">
                <a:solidFill>
                  <a:srgbClr val="002060"/>
                </a:solidFill>
                <a:latin typeface="Arial" panose="020B0604020202020204" pitchFamily="34" charset="0"/>
                <a:cs typeface="Arial" panose="020B0604020202020204" pitchFamily="34" charset="0"/>
              </a:rPr>
              <a:t>.</a:t>
            </a:r>
          </a:p>
          <a:p>
            <a:pPr marL="171450" lvl="0" indent="-171450" algn="just">
              <a:buFont typeface="Wingdings" panose="05000000000000000000" pitchFamily="2" charset="2"/>
              <a:buChar char="§"/>
            </a:pPr>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Les bénéfices réalisés, souvent répartis au prorata de l'apport de chacun.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4. Gouvernance et contrôle </a:t>
            </a:r>
            <a:r>
              <a:rPr lang="fr-FR" sz="2800" b="1" dirty="0" smtClean="0">
                <a:solidFill>
                  <a:srgbClr val="002060"/>
                </a:solidFill>
                <a:latin typeface="Arial" panose="020B0604020202020204" pitchFamily="34" charset="0"/>
                <a:cs typeface="Arial" panose="020B0604020202020204" pitchFamily="34" charset="0"/>
              </a:rPr>
              <a:t>conjoint</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gestion n'est pas unilatérale.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272627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BDAEADB-3C7F-A8F3-D21E-6C09BBE248C0}"/>
              </a:ext>
            </a:extLst>
          </p:cNvPr>
          <p:cNvSpPr txBox="1"/>
          <p:nvPr/>
        </p:nvSpPr>
        <p:spPr>
          <a:xfrm>
            <a:off x="251520" y="404664"/>
            <a:ext cx="8640960" cy="6309420"/>
          </a:xfrm>
          <a:prstGeom prst="rect">
            <a:avLst/>
          </a:prstGeom>
          <a:noFill/>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Les décisions stratégiques sont généralement prises de manière concertée, souvent encadrées par un pacte d’associés qui définit les modalités de vote et la composition des organes de direction.</a:t>
            </a:r>
          </a:p>
          <a:p>
            <a:pPr algn="just"/>
            <a:endParaRPr lang="fr-FR" sz="1400" b="1" dirty="0" smtClean="0">
              <a:solidFill>
                <a:srgbClr val="002060"/>
              </a:solidFill>
              <a:latin typeface="Arial" panose="020B0604020202020204" pitchFamily="34" charset="0"/>
              <a:cs typeface="Arial" panose="020B0604020202020204" pitchFamily="34" charset="0"/>
            </a:endParaRPr>
          </a:p>
          <a:p>
            <a:pPr algn="just"/>
            <a:r>
              <a:rPr lang="fr-FR" sz="2800" b="1" dirty="0" smtClean="0">
                <a:solidFill>
                  <a:srgbClr val="002060"/>
                </a:solidFill>
                <a:latin typeface="Arial" panose="020B0604020202020204" pitchFamily="34" charset="0"/>
                <a:cs typeface="Arial" panose="020B0604020202020204" pitchFamily="34" charset="0"/>
              </a:rPr>
              <a:t>5</a:t>
            </a:r>
            <a:r>
              <a:rPr lang="fr-FR" sz="2800" b="1" dirty="0">
                <a:solidFill>
                  <a:srgbClr val="002060"/>
                </a:solidFill>
                <a:latin typeface="Arial" panose="020B0604020202020204" pitchFamily="34" charset="0"/>
                <a:cs typeface="Arial" panose="020B0604020202020204" pitchFamily="34" charset="0"/>
              </a:rPr>
              <a:t>. Objectifs spécifiques et </a:t>
            </a:r>
            <a:r>
              <a:rPr lang="fr-FR" sz="2800" b="1" dirty="0" smtClean="0">
                <a:solidFill>
                  <a:srgbClr val="002060"/>
                </a:solidFill>
                <a:latin typeface="Arial" panose="020B0604020202020204" pitchFamily="34" charset="0"/>
                <a:cs typeface="Arial" panose="020B0604020202020204" pitchFamily="34" charset="0"/>
              </a:rPr>
              <a:t>durée</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La joint-venture </a:t>
            </a:r>
            <a:r>
              <a:rPr lang="fr-FR" sz="2800" dirty="0">
                <a:solidFill>
                  <a:srgbClr val="002060"/>
                </a:solidFill>
                <a:latin typeface="Arial" panose="020B0604020202020204" pitchFamily="34" charset="0"/>
                <a:cs typeface="Arial" panose="020B0604020202020204" pitchFamily="34" charset="0"/>
              </a:rPr>
              <a:t>est souvent créée pour un but précis: accéder à un nouveau marché géographique (ex: international), développer un produit innovant ou réaliser un projet d'infrastructure majeur.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Elle </a:t>
            </a:r>
            <a:r>
              <a:rPr lang="fr-FR" sz="2800" dirty="0">
                <a:solidFill>
                  <a:srgbClr val="002060"/>
                </a:solidFill>
                <a:latin typeface="Arial" panose="020B0604020202020204" pitchFamily="34" charset="0"/>
                <a:cs typeface="Arial" panose="020B0604020202020204" pitchFamily="34" charset="0"/>
              </a:rPr>
              <a:t>peut avoir une durée de vie limitée à la réalisation de cet objectif</a:t>
            </a:r>
            <a:r>
              <a:rPr lang="fr-FR" sz="2800" dirty="0" smtClean="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91714631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777109377"/>
              </p:ext>
            </p:extLst>
          </p:nvPr>
        </p:nvGraphicFramePr>
        <p:xfrm>
          <a:off x="395536" y="1484784"/>
          <a:ext cx="8424936" cy="4907280"/>
        </p:xfrm>
        <a:graphic>
          <a:graphicData uri="http://schemas.openxmlformats.org/drawingml/2006/table">
            <a:tbl>
              <a:tblPr firstRow="1" firstCol="1" bandRow="1">
                <a:tableStyleId>{5C22544A-7EE6-4342-B048-85BDC9FD1C3A}</a:tableStyleId>
              </a:tblPr>
              <a:tblGrid>
                <a:gridCol w="4212468">
                  <a:extLst>
                    <a:ext uri="{9D8B030D-6E8A-4147-A177-3AD203B41FA5}">
                      <a16:colId xmlns:a16="http://schemas.microsoft.com/office/drawing/2014/main" val="2698639676"/>
                    </a:ext>
                  </a:extLst>
                </a:gridCol>
                <a:gridCol w="4212468">
                  <a:extLst>
                    <a:ext uri="{9D8B030D-6E8A-4147-A177-3AD203B41FA5}">
                      <a16:colId xmlns:a16="http://schemas.microsoft.com/office/drawing/2014/main" val="1380820343"/>
                    </a:ext>
                  </a:extLst>
                </a:gridCol>
              </a:tblGrid>
              <a:tr h="583230">
                <a:tc>
                  <a:txBody>
                    <a:bodyPr/>
                    <a:lstStyle/>
                    <a:p>
                      <a:pPr algn="ctr">
                        <a:lnSpc>
                          <a:spcPct val="150000"/>
                        </a:lnSpc>
                        <a:spcAft>
                          <a:spcPts val="0"/>
                        </a:spcAft>
                      </a:pPr>
                      <a:r>
                        <a:rPr lang="fr-FR" sz="2400" dirty="0" smtClean="0">
                          <a:effectLst/>
                          <a:latin typeface="Arial" panose="020B0604020202020204" pitchFamily="34" charset="0"/>
                          <a:cs typeface="Arial" panose="020B0604020202020204" pitchFamily="34" charset="0"/>
                        </a:rPr>
                        <a:t>Éléments</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0" marR="152400" marT="76200" marB="76200"/>
                </a:tc>
                <a:tc>
                  <a:txBody>
                    <a:bodyPr/>
                    <a:lstStyle/>
                    <a:p>
                      <a:pPr algn="ctr">
                        <a:lnSpc>
                          <a:spcPct val="150000"/>
                        </a:lnSpc>
                        <a:spcAft>
                          <a:spcPts val="0"/>
                        </a:spcAft>
                      </a:pPr>
                      <a:r>
                        <a:rPr lang="fr-FR" sz="2400">
                          <a:effectLst/>
                          <a:latin typeface="Arial" panose="020B0604020202020204" pitchFamily="34" charset="0"/>
                          <a:cs typeface="Arial" panose="020B0604020202020204" pitchFamily="34" charset="0"/>
                        </a:rPr>
                        <a:t>Description</a:t>
                      </a:r>
                      <a:endParaRPr lang="fr-FR" sz="2400">
                        <a:effectLst/>
                        <a:latin typeface="Arial" panose="020B0604020202020204" pitchFamily="34" charset="0"/>
                        <a:ea typeface="Calibri" panose="020F0502020204030204" pitchFamily="34" charset="0"/>
                        <a:cs typeface="Arial" panose="020B0604020202020204" pitchFamily="34" charset="0"/>
                      </a:endParaRPr>
                    </a:p>
                  </a:txBody>
                  <a:tcPr marL="0" marR="0" marT="76200" marB="76200"/>
                </a:tc>
                <a:extLst>
                  <a:ext uri="{0D108BD9-81ED-4DB2-BD59-A6C34878D82A}">
                    <a16:rowId xmlns:a16="http://schemas.microsoft.com/office/drawing/2014/main" val="4041731091"/>
                  </a:ext>
                </a:extLst>
              </a:tr>
              <a:tr h="710388">
                <a:tc>
                  <a:txBody>
                    <a:bodyPr/>
                    <a:lstStyle/>
                    <a:p>
                      <a:pPr algn="ctr">
                        <a:lnSpc>
                          <a:spcPct val="150000"/>
                        </a:lnSpc>
                        <a:spcAft>
                          <a:spcPts val="0"/>
                        </a:spcAft>
                      </a:pPr>
                      <a:r>
                        <a:rPr lang="fr-FR" sz="2400" dirty="0">
                          <a:effectLst/>
                          <a:latin typeface="Arial" panose="020B0604020202020204" pitchFamily="34" charset="0"/>
                          <a:cs typeface="Arial" panose="020B0604020202020204" pitchFamily="34" charset="0"/>
                        </a:rPr>
                        <a:t>Indépendance</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0" marR="152400" marT="114300" marB="114300"/>
                </a:tc>
                <a:tc>
                  <a:txBody>
                    <a:bodyPr/>
                    <a:lstStyle/>
                    <a:p>
                      <a:pPr algn="ctr">
                        <a:lnSpc>
                          <a:spcPct val="100000"/>
                        </a:lnSpc>
                        <a:spcAft>
                          <a:spcPts val="0"/>
                        </a:spcAft>
                      </a:pPr>
                      <a:r>
                        <a:rPr lang="fr-FR" sz="2400" dirty="0">
                          <a:effectLst/>
                          <a:latin typeface="Arial" panose="020B0604020202020204" pitchFamily="34" charset="0"/>
                          <a:cs typeface="Arial" panose="020B0604020202020204" pitchFamily="34" charset="0"/>
                        </a:rPr>
                        <a:t>Les sociétés mères restent séparées.</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0" marR="0" marT="114300" marB="114300"/>
                </a:tc>
                <a:extLst>
                  <a:ext uri="{0D108BD9-81ED-4DB2-BD59-A6C34878D82A}">
                    <a16:rowId xmlns:a16="http://schemas.microsoft.com/office/drawing/2014/main" val="1463972095"/>
                  </a:ext>
                </a:extLst>
              </a:tr>
              <a:tr h="1070668">
                <a:tc>
                  <a:txBody>
                    <a:bodyPr/>
                    <a:lstStyle/>
                    <a:p>
                      <a:pPr algn="ctr">
                        <a:lnSpc>
                          <a:spcPct val="150000"/>
                        </a:lnSpc>
                        <a:spcAft>
                          <a:spcPts val="0"/>
                        </a:spcAft>
                      </a:pPr>
                      <a:r>
                        <a:rPr lang="fr-FR" sz="2400" dirty="0">
                          <a:effectLst/>
                          <a:latin typeface="Arial" panose="020B0604020202020204" pitchFamily="34" charset="0"/>
                          <a:cs typeface="Arial" panose="020B0604020202020204" pitchFamily="34" charset="0"/>
                        </a:rPr>
                        <a:t>Affectio Societatis</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0" marR="152400" marT="114300" marB="114300"/>
                </a:tc>
                <a:tc>
                  <a:txBody>
                    <a:bodyPr/>
                    <a:lstStyle/>
                    <a:p>
                      <a:pPr algn="ctr">
                        <a:lnSpc>
                          <a:spcPct val="100000"/>
                        </a:lnSpc>
                        <a:spcAft>
                          <a:spcPts val="0"/>
                        </a:spcAft>
                      </a:pPr>
                      <a:r>
                        <a:rPr lang="fr-FR" sz="2400" dirty="0">
                          <a:effectLst/>
                          <a:latin typeface="Arial" panose="020B0604020202020204" pitchFamily="34" charset="0"/>
                          <a:cs typeface="Arial" panose="020B0604020202020204" pitchFamily="34" charset="0"/>
                        </a:rPr>
                        <a:t>La volonté commune de collaborer sur un pied d'égalité.</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0" marR="0" marT="114300" marB="114300"/>
                </a:tc>
                <a:extLst>
                  <a:ext uri="{0D108BD9-81ED-4DB2-BD59-A6C34878D82A}">
                    <a16:rowId xmlns:a16="http://schemas.microsoft.com/office/drawing/2014/main" val="1590343422"/>
                  </a:ext>
                </a:extLst>
              </a:tr>
              <a:tr h="710388">
                <a:tc>
                  <a:txBody>
                    <a:bodyPr/>
                    <a:lstStyle/>
                    <a:p>
                      <a:pPr algn="ctr">
                        <a:lnSpc>
                          <a:spcPct val="150000"/>
                        </a:lnSpc>
                        <a:spcAft>
                          <a:spcPts val="0"/>
                        </a:spcAft>
                      </a:pPr>
                      <a:r>
                        <a:rPr lang="fr-FR" sz="2400">
                          <a:effectLst/>
                          <a:latin typeface="Arial" panose="020B0604020202020204" pitchFamily="34" charset="0"/>
                          <a:cs typeface="Arial" panose="020B0604020202020204" pitchFamily="34" charset="0"/>
                        </a:rPr>
                        <a:t>Contrôle</a:t>
                      </a:r>
                      <a:endParaRPr lang="fr-FR" sz="2400">
                        <a:effectLst/>
                        <a:latin typeface="Arial" panose="020B0604020202020204" pitchFamily="34" charset="0"/>
                        <a:ea typeface="Calibri" panose="020F0502020204030204" pitchFamily="34" charset="0"/>
                        <a:cs typeface="Arial" panose="020B0604020202020204" pitchFamily="34" charset="0"/>
                      </a:endParaRPr>
                    </a:p>
                  </a:txBody>
                  <a:tcPr marL="0" marR="152400" marT="114300" marB="114300"/>
                </a:tc>
                <a:tc>
                  <a:txBody>
                    <a:bodyPr/>
                    <a:lstStyle/>
                    <a:p>
                      <a:pPr algn="ctr">
                        <a:lnSpc>
                          <a:spcPct val="100000"/>
                        </a:lnSpc>
                        <a:spcAft>
                          <a:spcPts val="0"/>
                        </a:spcAft>
                      </a:pPr>
                      <a:r>
                        <a:rPr lang="fr-FR" sz="2400" dirty="0">
                          <a:effectLst/>
                          <a:latin typeface="Arial" panose="020B0604020202020204" pitchFamily="34" charset="0"/>
                          <a:cs typeface="Arial" panose="020B0604020202020204" pitchFamily="34" charset="0"/>
                        </a:rPr>
                        <a:t>Partagé entre les partenaires (cogestion).</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0" marR="0" marT="114300" marB="114300"/>
                </a:tc>
                <a:extLst>
                  <a:ext uri="{0D108BD9-81ED-4DB2-BD59-A6C34878D82A}">
                    <a16:rowId xmlns:a16="http://schemas.microsoft.com/office/drawing/2014/main" val="860721886"/>
                  </a:ext>
                </a:extLst>
              </a:tr>
              <a:tr h="891667">
                <a:tc>
                  <a:txBody>
                    <a:bodyPr/>
                    <a:lstStyle/>
                    <a:p>
                      <a:pPr algn="ctr">
                        <a:lnSpc>
                          <a:spcPct val="150000"/>
                        </a:lnSpc>
                        <a:spcAft>
                          <a:spcPts val="0"/>
                        </a:spcAft>
                      </a:pPr>
                      <a:r>
                        <a:rPr lang="fr-FR" sz="2400">
                          <a:effectLst/>
                          <a:latin typeface="Arial" panose="020B0604020202020204" pitchFamily="34" charset="0"/>
                          <a:cs typeface="Arial" panose="020B0604020202020204" pitchFamily="34" charset="0"/>
                        </a:rPr>
                        <a:t>Contrat</a:t>
                      </a:r>
                      <a:endParaRPr lang="fr-FR" sz="2400">
                        <a:effectLst/>
                        <a:latin typeface="Arial" panose="020B0604020202020204" pitchFamily="34" charset="0"/>
                        <a:ea typeface="Calibri" panose="020F0502020204030204" pitchFamily="34" charset="0"/>
                        <a:cs typeface="Arial" panose="020B0604020202020204" pitchFamily="34" charset="0"/>
                      </a:endParaRPr>
                    </a:p>
                  </a:txBody>
                  <a:tcPr marL="0" marR="152400" marT="114300" marB="114300"/>
                </a:tc>
                <a:tc>
                  <a:txBody>
                    <a:bodyPr/>
                    <a:lstStyle/>
                    <a:p>
                      <a:pPr algn="ctr">
                        <a:lnSpc>
                          <a:spcPct val="100000"/>
                        </a:lnSpc>
                        <a:spcAft>
                          <a:spcPts val="0"/>
                        </a:spcAft>
                      </a:pPr>
                      <a:r>
                        <a:rPr lang="fr-FR" sz="2400" dirty="0">
                          <a:effectLst/>
                          <a:latin typeface="Arial" panose="020B0604020202020204" pitchFamily="34" charset="0"/>
                          <a:cs typeface="Arial" panose="020B0604020202020204" pitchFamily="34" charset="0"/>
                        </a:rPr>
                        <a:t>Régie par un pacte d'actionnaires très détaillé.</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0" marR="0" marT="114300" marB="114300"/>
                </a:tc>
                <a:extLst>
                  <a:ext uri="{0D108BD9-81ED-4DB2-BD59-A6C34878D82A}">
                    <a16:rowId xmlns:a16="http://schemas.microsoft.com/office/drawing/2014/main" val="1941056371"/>
                  </a:ext>
                </a:extLst>
              </a:tr>
            </a:tbl>
          </a:graphicData>
        </a:graphic>
      </p:graphicFrame>
      <p:sp>
        <p:nvSpPr>
          <p:cNvPr id="4" name="Rectangle 3"/>
          <p:cNvSpPr/>
          <p:nvPr/>
        </p:nvSpPr>
        <p:spPr>
          <a:xfrm>
            <a:off x="1619672" y="764704"/>
            <a:ext cx="6480720" cy="523220"/>
          </a:xfrm>
          <a:prstGeom prst="rect">
            <a:avLst/>
          </a:prstGeom>
        </p:spPr>
        <p:txBody>
          <a:bodyPr wrap="square">
            <a:spAutoFit/>
          </a:bodyPr>
          <a:lstStyle/>
          <a:p>
            <a:pPr lvl="0" algn="just"/>
            <a:r>
              <a:rPr lang="fr-FR" sz="2800" b="1" dirty="0">
                <a:solidFill>
                  <a:srgbClr val="002060"/>
                </a:solidFill>
                <a:latin typeface="Arial" panose="020B0604020202020204" pitchFamily="34" charset="0"/>
                <a:cs typeface="Arial" panose="020B0604020202020204" pitchFamily="34" charset="0"/>
              </a:rPr>
              <a:t>Résumé des caractéristiques clés</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09338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548680"/>
            <a:ext cx="8568952" cy="5847755"/>
          </a:xfrm>
          <a:prstGeom prst="rect">
            <a:avLst/>
          </a:prstGeom>
        </p:spPr>
        <p:txBody>
          <a:bodyPr wrap="square">
            <a:spAutoFit/>
          </a:bodyPr>
          <a:lstStyle/>
          <a:p>
            <a:pPr lvl="0" algn="ct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b="1" u="sng"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 </a:t>
            </a:r>
            <a:r>
              <a:rPr lang="fr-FR" altLang="fr-FR" sz="28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fr-FR" altLang="fr-FR" sz="2800" b="1" u="sng"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INTRODUCTION</a:t>
            </a:r>
          </a:p>
          <a:p>
            <a:pPr lvl="0" algn="ct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dirty="0" smtClean="0"/>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Dans un environnement de plus en plus globalisé et concurrentiel où l'innovation est coûteuse et les marchés saturés, la collaboration inter-entreprises est devenue incontestablement un levier de croissance incontournable.</a:t>
            </a:r>
          </a:p>
          <a:p>
            <a:pPr algn="just"/>
            <a:endParaRPr lang="fr-FR" sz="2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Aujourd’hui, bon nombre d’entreprises ont compris qu’elles ne peuvent plus tout faire seules et que pour conquérir de nouveaux territoires ou développer des technologies de pointe, la solution réside souvent dans l'union: c'est le principe de la joint-venture. </a:t>
            </a:r>
          </a:p>
        </p:txBody>
      </p:sp>
    </p:spTree>
    <p:extLst>
      <p:ext uri="{BB962C8B-B14F-4D97-AF65-F5344CB8AC3E}">
        <p14:creationId xmlns:p14="http://schemas.microsoft.com/office/powerpoint/2010/main" val="402263744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764704"/>
            <a:ext cx="8352928" cy="5709255"/>
          </a:xfrm>
          <a:prstGeom prst="rect">
            <a:avLst/>
          </a:prstGeom>
        </p:spPr>
        <p:txBody>
          <a:bodyPr wrap="square">
            <a:spAutoFit/>
          </a:bodyPr>
          <a:lstStyle/>
          <a:p>
            <a:pPr lvl="0" algn="just"/>
            <a:endParaRPr lang="fr-FR" sz="200" dirty="0" smtClean="0">
              <a:solidFill>
                <a:srgbClr val="002060"/>
              </a:solidFill>
              <a:latin typeface="Arial" panose="020B0604020202020204" pitchFamily="34" charset="0"/>
              <a:cs typeface="Arial" panose="020B0604020202020204" pitchFamily="34" charset="0"/>
            </a:endParaRPr>
          </a:p>
          <a:p>
            <a:pPr lvl="0" algn="just"/>
            <a:endParaRPr lang="fr-FR" sz="300" dirty="0" smtClean="0">
              <a:solidFill>
                <a:srgbClr val="002060"/>
              </a:solidFill>
              <a:latin typeface="Arial" panose="020B0604020202020204" pitchFamily="34" charset="0"/>
              <a:cs typeface="Arial" panose="020B0604020202020204" pitchFamily="34" charset="0"/>
            </a:endParaRPr>
          </a:p>
          <a:p>
            <a:pPr algn="ctr"/>
            <a:r>
              <a:rPr lang="fr-FR" sz="2800" b="1" u="sng" dirty="0">
                <a:solidFill>
                  <a:srgbClr val="002060"/>
                </a:solidFill>
                <a:latin typeface="Arial" panose="020B0604020202020204" pitchFamily="34" charset="0"/>
                <a:cs typeface="Arial" panose="020B0604020202020204" pitchFamily="34" charset="0"/>
              </a:rPr>
              <a:t>IX /  QUELS SONT LES AVANTAGES ET LES INCONVENIENTS DES </a:t>
            </a:r>
            <a:r>
              <a:rPr lang="fr-FR" sz="2800" b="1" u="sng" dirty="0" smtClean="0">
                <a:solidFill>
                  <a:srgbClr val="002060"/>
                </a:solidFill>
                <a:latin typeface="Arial" panose="020B0604020202020204" pitchFamily="34" charset="0"/>
                <a:cs typeface="Arial" panose="020B0604020202020204" pitchFamily="34" charset="0"/>
              </a:rPr>
              <a:t>JOINT-VENTURES</a:t>
            </a:r>
          </a:p>
          <a:p>
            <a:pPr lvl="0" algn="just"/>
            <a:endParaRPr lang="fr-FR" sz="1200" dirty="0" smtClean="0">
              <a:solidFill>
                <a:srgbClr val="002060"/>
              </a:solidFill>
              <a:latin typeface="Arial" panose="020B0604020202020204" pitchFamily="34" charset="0"/>
              <a:cs typeface="Arial" panose="020B0604020202020204" pitchFamily="34" charset="0"/>
            </a:endParaRPr>
          </a:p>
          <a:p>
            <a:pPr lvl="0" algn="just"/>
            <a:endParaRPr lang="fr-FR" sz="1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Les joint-ventures permettent de partager les risques financiers, les coûts et l'expertise en s'associant, facilitant l'accès à de nouveaux marchés et technologies.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Cependant, elles comportent des inconvénients majeurs tels que des risques de conflits d'intérêts, une perte de contrôle, une communication complexe et des défis culturels.</a:t>
            </a:r>
          </a:p>
          <a:p>
            <a:pPr marL="457200" indent="-457200" algn="just">
              <a:buFont typeface="Wingdings" panose="05000000000000000000" pitchFamily="2" charset="2"/>
              <a:buChar char="q"/>
            </a:pPr>
            <a:endParaRPr lang="fr-FR" sz="28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550342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6140142"/>
          </a:xfrm>
          <a:prstGeom prst="rect">
            <a:avLst/>
          </a:prstGeom>
        </p:spPr>
        <p:txBody>
          <a:bodyPr wrap="square">
            <a:spAutoFit/>
          </a:bodyPr>
          <a:lstStyle/>
          <a:p>
            <a:pPr algn="just"/>
            <a:endParaRPr lang="fr-FR" sz="100" b="1" u="sng" dirty="0">
              <a:solidFill>
                <a:srgbClr val="002060"/>
              </a:solidFill>
              <a:latin typeface="Arial" panose="020B0604020202020204" pitchFamily="34" charset="0"/>
              <a:cs typeface="Arial" panose="020B0604020202020204" pitchFamily="34" charset="0"/>
            </a:endParaRPr>
          </a:p>
          <a:p>
            <a:pPr algn="ctr"/>
            <a:r>
              <a:rPr lang="fr-FR" sz="2800" b="1" u="sng" dirty="0" smtClean="0">
                <a:solidFill>
                  <a:srgbClr val="002060"/>
                </a:solidFill>
                <a:latin typeface="Arial" panose="020B0604020202020204" pitchFamily="34" charset="0"/>
                <a:cs typeface="Arial" panose="020B0604020202020204" pitchFamily="34" charset="0"/>
              </a:rPr>
              <a:t>A </a:t>
            </a:r>
            <a:r>
              <a:rPr lang="fr-FR" sz="2800" b="1" u="sng" dirty="0">
                <a:solidFill>
                  <a:srgbClr val="002060"/>
                </a:solidFill>
                <a:latin typeface="Arial" panose="020B0604020202020204" pitchFamily="34" charset="0"/>
                <a:cs typeface="Arial" panose="020B0604020202020204" pitchFamily="34" charset="0"/>
              </a:rPr>
              <a:t>/ LES </a:t>
            </a:r>
            <a:r>
              <a:rPr lang="fr-FR" sz="2800" b="1" u="sng" dirty="0" smtClean="0">
                <a:solidFill>
                  <a:srgbClr val="002060"/>
                </a:solidFill>
                <a:latin typeface="Arial" panose="020B0604020202020204" pitchFamily="34" charset="0"/>
                <a:cs typeface="Arial" panose="020B0604020202020204" pitchFamily="34" charset="0"/>
              </a:rPr>
              <a:t>AVANTAGES</a:t>
            </a:r>
          </a:p>
          <a:p>
            <a:pPr algn="just"/>
            <a:endParaRPr lang="fr-FR" sz="1400" b="1" dirty="0" smtClean="0">
              <a:solidFill>
                <a:srgbClr val="002060"/>
              </a:solidFill>
              <a:latin typeface="Arial" panose="020B0604020202020204" pitchFamily="34" charset="0"/>
              <a:cs typeface="Arial" panose="020B0604020202020204" pitchFamily="34" charset="0"/>
            </a:endParaRPr>
          </a:p>
          <a:p>
            <a:pPr algn="just"/>
            <a:r>
              <a:rPr lang="fr-FR" sz="2800" dirty="0" smtClean="0">
                <a:solidFill>
                  <a:srgbClr val="002060"/>
                </a:solidFill>
                <a:latin typeface="Arial" panose="020B0604020202020204" pitchFamily="34" charset="0"/>
                <a:cs typeface="Arial" panose="020B0604020202020204" pitchFamily="34" charset="0"/>
              </a:rPr>
              <a:t>On peut citer entre autres:</a:t>
            </a: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Réduction </a:t>
            </a:r>
            <a:r>
              <a:rPr lang="fr-FR" sz="2800" b="1" dirty="0">
                <a:solidFill>
                  <a:srgbClr val="002060"/>
                </a:solidFill>
                <a:latin typeface="Arial" panose="020B0604020202020204" pitchFamily="34" charset="0"/>
                <a:cs typeface="Arial" panose="020B0604020202020204" pitchFamily="34" charset="0"/>
              </a:rPr>
              <a:t>des risques et </a:t>
            </a:r>
            <a:r>
              <a:rPr lang="fr-FR" sz="2800" b="1" dirty="0" smtClean="0">
                <a:solidFill>
                  <a:srgbClr val="002060"/>
                </a:solidFill>
                <a:latin typeface="Arial" panose="020B0604020202020204" pitchFamily="34" charset="0"/>
                <a:cs typeface="Arial" panose="020B0604020202020204" pitchFamily="34" charset="0"/>
              </a:rPr>
              <a:t>coûts:</a:t>
            </a:r>
            <a:r>
              <a:rPr lang="fr-FR" sz="2800" dirty="0">
                <a:solidFill>
                  <a:srgbClr val="002060"/>
                </a:solidFill>
                <a:latin typeface="Arial" panose="020B0604020202020204" pitchFamily="34" charset="0"/>
                <a:cs typeface="Arial" panose="020B0604020202020204" pitchFamily="34" charset="0"/>
              </a:rPr>
              <a:t> l</a:t>
            </a:r>
            <a:r>
              <a:rPr lang="fr-FR" sz="2800" dirty="0" smtClean="0">
                <a:solidFill>
                  <a:srgbClr val="002060"/>
                </a:solidFill>
                <a:latin typeface="Arial" panose="020B0604020202020204" pitchFamily="34" charset="0"/>
                <a:cs typeface="Arial" panose="020B0604020202020204" pitchFamily="34" charset="0"/>
              </a:rPr>
              <a:t>es </a:t>
            </a:r>
            <a:r>
              <a:rPr lang="fr-FR" sz="2800" dirty="0">
                <a:solidFill>
                  <a:srgbClr val="002060"/>
                </a:solidFill>
                <a:latin typeface="Arial" panose="020B0604020202020204" pitchFamily="34" charset="0"/>
                <a:cs typeface="Arial" panose="020B0604020202020204" pitchFamily="34" charset="0"/>
              </a:rPr>
              <a:t>investissements lourds et les risques commerciaux sont répartis entre les partenaires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Partage des ressources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partenaires mutualisent leurs capacités de financement, leurs équipements et </a:t>
            </a:r>
            <a:r>
              <a:rPr lang="fr-FR" sz="2800" dirty="0" smtClean="0">
                <a:solidFill>
                  <a:srgbClr val="002060"/>
                </a:solidFill>
                <a:latin typeface="Arial" panose="020B0604020202020204" pitchFamily="34" charset="0"/>
                <a:cs typeface="Arial" panose="020B0604020202020204" pitchFamily="34" charset="0"/>
              </a:rPr>
              <a:t>leurs personnels, </a:t>
            </a:r>
            <a:r>
              <a:rPr lang="fr-FR" sz="2800" dirty="0">
                <a:solidFill>
                  <a:srgbClr val="002060"/>
                </a:solidFill>
                <a:latin typeface="Arial" panose="020B0604020202020204" pitchFamily="34" charset="0"/>
                <a:cs typeface="Arial" panose="020B0604020202020204" pitchFamily="34" charset="0"/>
              </a:rPr>
              <a:t>ce qui réduit la charge financière individuelle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Accès à de nouveaux marchés:</a:t>
            </a:r>
            <a:r>
              <a:rPr lang="fr-FR" sz="2800" dirty="0">
                <a:solidFill>
                  <a:srgbClr val="002060"/>
                </a:solidFill>
                <a:latin typeface="Arial" panose="020B0604020202020204" pitchFamily="34" charset="0"/>
                <a:cs typeface="Arial" panose="020B0604020202020204" pitchFamily="34" charset="0"/>
              </a:rPr>
              <a:t> facilite la pénétration de marchés étrangers, notamment via le réseau local du partenaire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41261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764704"/>
            <a:ext cx="8424936" cy="5740033"/>
          </a:xfrm>
          <a:prstGeom prst="rect">
            <a:avLst/>
          </a:prstGeom>
        </p:spPr>
        <p:txBody>
          <a:bodyPr wrap="square">
            <a:spAutoFit/>
          </a:bodyPr>
          <a:lstStyle/>
          <a:p>
            <a:pPr lvl="0" algn="just"/>
            <a:endParaRPr lang="fr-FR" sz="1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Expertise et </a:t>
            </a:r>
            <a:r>
              <a:rPr lang="fr-FR" sz="2800" b="1" dirty="0" smtClean="0">
                <a:solidFill>
                  <a:srgbClr val="002060"/>
                </a:solidFill>
                <a:latin typeface="Arial" panose="020B0604020202020204" pitchFamily="34" charset="0"/>
                <a:cs typeface="Arial" panose="020B0604020202020204" pitchFamily="34" charset="0"/>
              </a:rPr>
              <a:t>technologie</a:t>
            </a:r>
            <a:r>
              <a:rPr lang="fr-FR" sz="2800" dirty="0" smtClean="0">
                <a:solidFill>
                  <a:srgbClr val="002060"/>
                </a:solidFill>
                <a:latin typeface="Arial" panose="020B0604020202020204" pitchFamily="34" charset="0"/>
                <a:cs typeface="Arial" panose="020B0604020202020204" pitchFamily="34" charset="0"/>
              </a:rPr>
              <a:t>: les </a:t>
            </a:r>
            <a:r>
              <a:rPr lang="fr-FR" sz="2800" dirty="0">
                <a:solidFill>
                  <a:srgbClr val="002060"/>
                </a:solidFill>
                <a:latin typeface="Arial" panose="020B0604020202020204" pitchFamily="34" charset="0"/>
                <a:cs typeface="Arial" panose="020B0604020202020204" pitchFamily="34" charset="0"/>
              </a:rPr>
              <a:t>entreprises accèdent à des compétences spécialisées, à des brevets ou à des technologies avancées qu'elles ne possèdent pas en interne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Flexibilité</a:t>
            </a:r>
            <a:r>
              <a:rPr lang="fr-FR" sz="2800" dirty="0" smtClean="0">
                <a:solidFill>
                  <a:srgbClr val="002060"/>
                </a:solidFill>
                <a:latin typeface="Arial" panose="020B0604020202020204" pitchFamily="34" charset="0"/>
                <a:cs typeface="Arial" panose="020B0604020202020204" pitchFamily="34" charset="0"/>
              </a:rPr>
              <a:t>: contrairement </a:t>
            </a:r>
            <a:r>
              <a:rPr lang="fr-FR" sz="2800" dirty="0">
                <a:solidFill>
                  <a:srgbClr val="002060"/>
                </a:solidFill>
                <a:latin typeface="Arial" panose="020B0604020202020204" pitchFamily="34" charset="0"/>
                <a:cs typeface="Arial" panose="020B0604020202020204" pitchFamily="34" charset="0"/>
              </a:rPr>
              <a:t>à une fusion, une </a:t>
            </a:r>
            <a:r>
              <a:rPr lang="fr-FR" sz="2800" dirty="0" smtClean="0">
                <a:solidFill>
                  <a:srgbClr val="002060"/>
                </a:solidFill>
                <a:latin typeface="Arial" panose="020B0604020202020204" pitchFamily="34" charset="0"/>
                <a:cs typeface="Arial" panose="020B0604020202020204" pitchFamily="34" charset="0"/>
              </a:rPr>
              <a:t>         joint-venture </a:t>
            </a:r>
            <a:r>
              <a:rPr lang="fr-FR" sz="2800" dirty="0">
                <a:solidFill>
                  <a:srgbClr val="002060"/>
                </a:solidFill>
                <a:latin typeface="Arial" panose="020B0604020202020204" pitchFamily="34" charset="0"/>
                <a:cs typeface="Arial" panose="020B0604020202020204" pitchFamily="34" charset="0"/>
              </a:rPr>
              <a:t>a souvent une durée limitée ou est restreinte à un projet précis, permettant aux entreprises de reprendre leurs activités normales une fois l'objectif atteint.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Avantages réglementaires:</a:t>
            </a:r>
            <a:r>
              <a:rPr lang="fr-FR" sz="2800" dirty="0">
                <a:solidFill>
                  <a:srgbClr val="002060"/>
                </a:solidFill>
                <a:latin typeface="Arial" panose="020B0604020202020204" pitchFamily="34" charset="0"/>
                <a:cs typeface="Arial" panose="020B0604020202020204" pitchFamily="34" charset="0"/>
              </a:rPr>
              <a:t> simplifie les relations avec les autorités locales et les syndicats. </a:t>
            </a:r>
          </a:p>
        </p:txBody>
      </p:sp>
    </p:spTree>
    <p:extLst>
      <p:ext uri="{BB962C8B-B14F-4D97-AF65-F5344CB8AC3E}">
        <p14:creationId xmlns:p14="http://schemas.microsoft.com/office/powerpoint/2010/main" val="393743958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568952" cy="5924699"/>
          </a:xfrm>
          <a:prstGeom prst="rect">
            <a:avLst/>
          </a:prstGeom>
        </p:spPr>
        <p:txBody>
          <a:bodyPr wrap="square">
            <a:spAutoFit/>
          </a:bodyPr>
          <a:lstStyle/>
          <a:p>
            <a:pPr lvl="0" algn="just"/>
            <a:endParaRPr lang="fr-FR" sz="100" dirty="0">
              <a:solidFill>
                <a:srgbClr val="002060"/>
              </a:solidFill>
              <a:latin typeface="Arial" panose="020B0604020202020204" pitchFamily="34" charset="0"/>
              <a:cs typeface="Arial" panose="020B0604020202020204" pitchFamily="34" charset="0"/>
            </a:endParaRPr>
          </a:p>
          <a:p>
            <a:pPr algn="ctr"/>
            <a:r>
              <a:rPr lang="fr-FR" sz="2800" b="1" u="sng" dirty="0">
                <a:solidFill>
                  <a:srgbClr val="002060"/>
                </a:solidFill>
                <a:latin typeface="Arial" panose="020B0604020202020204" pitchFamily="34" charset="0"/>
                <a:cs typeface="Arial" panose="020B0604020202020204" pitchFamily="34" charset="0"/>
              </a:rPr>
              <a:t>B / LES INCONVENIENTS</a:t>
            </a:r>
            <a:endParaRPr lang="fr-FR" sz="2800" u="sng" dirty="0">
              <a:solidFill>
                <a:srgbClr val="002060"/>
              </a:solidFill>
              <a:latin typeface="Arial" panose="020B0604020202020204" pitchFamily="34" charset="0"/>
              <a:cs typeface="Arial" panose="020B0604020202020204" pitchFamily="34" charset="0"/>
            </a:endParaRPr>
          </a:p>
          <a:p>
            <a:pPr lvl="0" algn="just"/>
            <a:endParaRPr lang="fr-FR"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Conflits </a:t>
            </a:r>
            <a:r>
              <a:rPr lang="fr-FR" sz="2800" b="1" dirty="0">
                <a:solidFill>
                  <a:srgbClr val="002060"/>
                </a:solidFill>
                <a:latin typeface="Arial" panose="020B0604020202020204" pitchFamily="34" charset="0"/>
                <a:cs typeface="Arial" panose="020B0604020202020204" pitchFamily="34" charset="0"/>
              </a:rPr>
              <a:t>de gestion et de </a:t>
            </a:r>
            <a:r>
              <a:rPr lang="fr-FR" sz="2800" b="1" dirty="0" smtClean="0">
                <a:solidFill>
                  <a:srgbClr val="002060"/>
                </a:solidFill>
                <a:latin typeface="Arial" panose="020B0604020202020204" pitchFamily="34" charset="0"/>
                <a:cs typeface="Arial" panose="020B0604020202020204" pitchFamily="34" charset="0"/>
              </a:rPr>
              <a:t>culture</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d</a:t>
            </a:r>
            <a:r>
              <a:rPr lang="fr-FR" sz="2800" dirty="0" smtClean="0">
                <a:solidFill>
                  <a:srgbClr val="002060"/>
                </a:solidFill>
                <a:latin typeface="Arial" panose="020B0604020202020204" pitchFamily="34" charset="0"/>
                <a:cs typeface="Arial" panose="020B0604020202020204" pitchFamily="34" charset="0"/>
              </a:rPr>
              <a:t>es </a:t>
            </a:r>
            <a:r>
              <a:rPr lang="fr-FR" sz="2800" dirty="0">
                <a:solidFill>
                  <a:srgbClr val="002060"/>
                </a:solidFill>
                <a:latin typeface="Arial" panose="020B0604020202020204" pitchFamily="34" charset="0"/>
                <a:cs typeface="Arial" panose="020B0604020202020204" pitchFamily="34" charset="0"/>
              </a:rPr>
              <a:t>styles de management divergents ou des cultures d'entreprise incompatibles peuvent freiner la prise de décision et créer des tensions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Perte de contrôle et </a:t>
            </a:r>
            <a:r>
              <a:rPr lang="fr-FR" sz="2800" b="1" dirty="0" smtClean="0">
                <a:solidFill>
                  <a:srgbClr val="002060"/>
                </a:solidFill>
                <a:latin typeface="Arial" panose="020B0604020202020204" pitchFamily="34" charset="0"/>
                <a:cs typeface="Arial" panose="020B0604020202020204" pitchFamily="34" charset="0"/>
              </a:rPr>
              <a:t>d'autonomie</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l</a:t>
            </a:r>
            <a:r>
              <a:rPr lang="fr-FR" sz="2800" dirty="0" smtClean="0">
                <a:solidFill>
                  <a:srgbClr val="002060"/>
                </a:solidFill>
                <a:latin typeface="Arial" panose="020B0604020202020204" pitchFamily="34" charset="0"/>
                <a:cs typeface="Arial" panose="020B0604020202020204" pitchFamily="34" charset="0"/>
              </a:rPr>
              <a:t>es </a:t>
            </a:r>
            <a:r>
              <a:rPr lang="fr-FR" sz="2800" dirty="0">
                <a:solidFill>
                  <a:srgbClr val="002060"/>
                </a:solidFill>
                <a:latin typeface="Arial" panose="020B0604020202020204" pitchFamily="34" charset="0"/>
                <a:cs typeface="Arial" panose="020B0604020202020204" pitchFamily="34" charset="0"/>
              </a:rPr>
              <a:t>décisions importantes nécessitent l'accord des deux parties, ce qui peut ralentir les processus par rapport à une gestion solitaire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Partage du contrôle:</a:t>
            </a:r>
            <a:r>
              <a:rPr lang="fr-FR" sz="2800" dirty="0">
                <a:solidFill>
                  <a:srgbClr val="002060"/>
                </a:solidFill>
                <a:latin typeface="Arial" panose="020B0604020202020204" pitchFamily="34" charset="0"/>
                <a:cs typeface="Arial" panose="020B0604020202020204" pitchFamily="34" charset="0"/>
              </a:rPr>
              <a:t> réduction de l'autonomie et risque de dépendance envers le partenaire.</a:t>
            </a:r>
          </a:p>
          <a:p>
            <a:pPr lvl="0" algn="just"/>
            <a:endParaRPr lang="fr-FR" sz="14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924153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36712"/>
            <a:ext cx="8424936" cy="5478423"/>
          </a:xfrm>
          <a:prstGeom prst="rect">
            <a:avLst/>
          </a:prstGeom>
        </p:spPr>
        <p:txBody>
          <a:bodyPr wrap="square">
            <a:spAutoFit/>
          </a:bodyPr>
          <a:lstStyle/>
          <a:p>
            <a:pPr lvl="0" algn="just"/>
            <a:endParaRPr lang="fr-FR" sz="1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Déséquilibre des </a:t>
            </a:r>
            <a:r>
              <a:rPr lang="fr-FR" sz="2800" b="1" dirty="0" smtClean="0">
                <a:solidFill>
                  <a:srgbClr val="002060"/>
                </a:solidFill>
                <a:latin typeface="Arial" panose="020B0604020202020204" pitchFamily="34" charset="0"/>
                <a:cs typeface="Arial" panose="020B0604020202020204" pitchFamily="34" charset="0"/>
              </a:rPr>
              <a:t>contributions</a:t>
            </a:r>
            <a:r>
              <a:rPr lang="fr-FR" sz="2800" dirty="0" smtClean="0">
                <a:solidFill>
                  <a:srgbClr val="002060"/>
                </a:solidFill>
                <a:latin typeface="Arial" panose="020B0604020202020204" pitchFamily="34" charset="0"/>
                <a:cs typeface="Arial" panose="020B0604020202020204" pitchFamily="34" charset="0"/>
              </a:rPr>
              <a:t>: des </a:t>
            </a:r>
            <a:r>
              <a:rPr lang="fr-FR" sz="2800" dirty="0">
                <a:solidFill>
                  <a:srgbClr val="002060"/>
                </a:solidFill>
                <a:latin typeface="Arial" panose="020B0604020202020204" pitchFamily="34" charset="0"/>
                <a:cs typeface="Arial" panose="020B0604020202020204" pitchFamily="34" charset="0"/>
              </a:rPr>
              <a:t>tensions surviennent souvent si l'un des partenaires estime qu'il fournit plus d'efforts, de capital ou de ressources que l'autre</a:t>
            </a:r>
            <a:r>
              <a:rPr lang="fr-FR" sz="2800" dirty="0" smtClean="0">
                <a:solidFill>
                  <a:srgbClr val="002060"/>
                </a:solidFill>
                <a:latin typeface="Arial" panose="020B0604020202020204" pitchFamily="34" charset="0"/>
                <a:cs typeface="Arial" panose="020B0604020202020204" pitchFamily="34" charset="0"/>
              </a:rPr>
              <a:t>.</a:t>
            </a:r>
            <a:endParaRPr lang="fr-FR" sz="1400" dirty="0" smtClean="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Risques de fuite de </a:t>
            </a:r>
            <a:r>
              <a:rPr lang="fr-FR" sz="2800" b="1" dirty="0" smtClean="0">
                <a:solidFill>
                  <a:srgbClr val="002060"/>
                </a:solidFill>
                <a:latin typeface="Arial" panose="020B0604020202020204" pitchFamily="34" charset="0"/>
                <a:cs typeface="Arial" panose="020B0604020202020204" pitchFamily="34" charset="0"/>
              </a:rPr>
              <a:t>savoir-faire</a:t>
            </a:r>
            <a:r>
              <a:rPr lang="fr-FR" sz="2800" dirty="0" smtClean="0">
                <a:solidFill>
                  <a:srgbClr val="002060"/>
                </a:solidFill>
                <a:latin typeface="Arial" panose="020B0604020202020204" pitchFamily="34" charset="0"/>
                <a:cs typeface="Arial" panose="020B0604020202020204" pitchFamily="34" charset="0"/>
              </a:rPr>
              <a:t>: le </a:t>
            </a:r>
            <a:r>
              <a:rPr lang="fr-FR" sz="2800" dirty="0">
                <a:solidFill>
                  <a:srgbClr val="002060"/>
                </a:solidFill>
                <a:latin typeface="Arial" panose="020B0604020202020204" pitchFamily="34" charset="0"/>
                <a:cs typeface="Arial" panose="020B0604020202020204" pitchFamily="34" charset="0"/>
              </a:rPr>
              <a:t>partage d'informations sensibles ou de secrets commerciaux avec un partenaire peut poser un risque pour la propriété intellectuelle à long terme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Complexité contractuelle</a:t>
            </a:r>
            <a:r>
              <a:rPr lang="fr-FR" sz="2800" dirty="0">
                <a:solidFill>
                  <a:srgbClr val="002060"/>
                </a:solidFill>
                <a:latin typeface="Arial" panose="020B0604020202020204" pitchFamily="34" charset="0"/>
                <a:cs typeface="Arial" panose="020B0604020202020204" pitchFamily="34" charset="0"/>
              </a:rPr>
              <a:t>: la mise en place de la joint-venture nécessite des accords juridiques</a:t>
            </a:r>
          </a:p>
        </p:txBody>
      </p:sp>
    </p:spTree>
    <p:extLst>
      <p:ext uri="{BB962C8B-B14F-4D97-AF65-F5344CB8AC3E}">
        <p14:creationId xmlns:p14="http://schemas.microsoft.com/office/powerpoint/2010/main" val="197147979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620688"/>
            <a:ext cx="8352928" cy="5570756"/>
          </a:xfrm>
          <a:prstGeom prst="rect">
            <a:avLst/>
          </a:prstGeom>
        </p:spPr>
        <p:txBody>
          <a:bodyPr wrap="square">
            <a:spAutoFit/>
          </a:bodyPr>
          <a:lstStyle/>
          <a:p>
            <a:pPr lvl="0" algn="just"/>
            <a:r>
              <a:rPr lang="fr-FR" sz="2800" dirty="0" smtClean="0">
                <a:solidFill>
                  <a:srgbClr val="002060"/>
                </a:solidFill>
                <a:latin typeface="Arial" panose="020B0604020202020204" pitchFamily="34" charset="0"/>
                <a:cs typeface="Arial" panose="020B0604020202020204" pitchFamily="34" charset="0"/>
              </a:rPr>
              <a:t>précis et parfois complexes pour </a:t>
            </a:r>
            <a:r>
              <a:rPr lang="fr-FR" sz="2800" dirty="0">
                <a:solidFill>
                  <a:srgbClr val="002060"/>
                </a:solidFill>
                <a:latin typeface="Arial" panose="020B0604020202020204" pitchFamily="34" charset="0"/>
                <a:cs typeface="Arial" panose="020B0604020202020204" pitchFamily="34" charset="0"/>
              </a:rPr>
              <a:t>définir les responsabilités, la sortie du partenariat et le règlement des litiges.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200" dirty="0" smtClean="0">
              <a:solidFill>
                <a:srgbClr val="002060"/>
              </a:solidFill>
              <a:latin typeface="Arial" panose="020B0604020202020204" pitchFamily="34" charset="0"/>
              <a:cs typeface="Arial" panose="020B0604020202020204" pitchFamily="34" charset="0"/>
            </a:endParaRPr>
          </a:p>
          <a:p>
            <a:pPr lvl="0"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Coûts de </a:t>
            </a:r>
            <a:r>
              <a:rPr lang="fr-FR" sz="2800" b="1" dirty="0" smtClean="0">
                <a:solidFill>
                  <a:srgbClr val="002060"/>
                </a:solidFill>
                <a:latin typeface="Arial" panose="020B0604020202020204" pitchFamily="34" charset="0"/>
                <a:cs typeface="Arial" panose="020B0604020202020204" pitchFamily="34" charset="0"/>
              </a:rPr>
              <a:t>coordination:</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efforts </a:t>
            </a:r>
            <a:r>
              <a:rPr lang="fr-FR" sz="2800" dirty="0">
                <a:solidFill>
                  <a:srgbClr val="002060"/>
                </a:solidFill>
                <a:latin typeface="Arial" panose="020B0604020202020204" pitchFamily="34" charset="0"/>
                <a:cs typeface="Arial" panose="020B0604020202020204" pitchFamily="34" charset="0"/>
              </a:rPr>
              <a:t>de gestion élevés, surtout pour les joint-ventures internationales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Complexité de </a:t>
            </a:r>
            <a:r>
              <a:rPr lang="fr-FR" sz="2800" b="1" dirty="0" smtClean="0">
                <a:solidFill>
                  <a:srgbClr val="002060"/>
                </a:solidFill>
                <a:latin typeface="Arial" panose="020B0604020202020204" pitchFamily="34" charset="0"/>
                <a:cs typeface="Arial" panose="020B0604020202020204" pitchFamily="34" charset="0"/>
              </a:rPr>
              <a:t>sortie: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difficultés </a:t>
            </a:r>
            <a:r>
              <a:rPr lang="fr-FR" sz="2800" dirty="0">
                <a:solidFill>
                  <a:srgbClr val="002060"/>
                </a:solidFill>
                <a:latin typeface="Arial" panose="020B0604020202020204" pitchFamily="34" charset="0"/>
                <a:cs typeface="Arial" panose="020B0604020202020204" pitchFamily="34" charset="0"/>
              </a:rPr>
              <a:t>à dissoudre ou séparer les activités en cas de désaccord</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2400" dirty="0">
              <a:solidFill>
                <a:srgbClr val="002060"/>
              </a:solidFill>
              <a:latin typeface="Arial" panose="020B0604020202020204" pitchFamily="34" charset="0"/>
              <a:cs typeface="Arial" panose="020B0604020202020204" pitchFamily="34" charset="0"/>
            </a:endParaRPr>
          </a:p>
          <a:p>
            <a:pPr algn="ctr"/>
            <a:r>
              <a:rPr lang="fr-FR" sz="2800" b="1" u="sng" dirty="0">
                <a:solidFill>
                  <a:srgbClr val="002060"/>
                </a:solidFill>
                <a:latin typeface="Arial" panose="020B0604020202020204" pitchFamily="34" charset="0"/>
                <a:cs typeface="Arial" panose="020B0604020202020204" pitchFamily="34" charset="0"/>
              </a:rPr>
              <a:t>X /  LA CRÉATION D’UNE </a:t>
            </a:r>
            <a:r>
              <a:rPr lang="fr-FR" sz="2800" b="1" u="sng" dirty="0" smtClean="0">
                <a:solidFill>
                  <a:srgbClr val="002060"/>
                </a:solidFill>
                <a:latin typeface="Arial" panose="020B0604020202020204" pitchFamily="34" charset="0"/>
                <a:cs typeface="Arial" panose="020B0604020202020204" pitchFamily="34" charset="0"/>
              </a:rPr>
              <a:t>JOINT-VENTURE </a:t>
            </a:r>
            <a:r>
              <a:rPr lang="fr-FR" sz="2800" b="1" u="sng" dirty="0">
                <a:solidFill>
                  <a:srgbClr val="002060"/>
                </a:solidFill>
                <a:latin typeface="Arial" panose="020B0604020202020204" pitchFamily="34" charset="0"/>
                <a:cs typeface="Arial" panose="020B0604020202020204" pitchFamily="34" charset="0"/>
              </a:rPr>
              <a:t>AU CONGO </a:t>
            </a:r>
            <a:r>
              <a:rPr lang="fr-FR" sz="2800" b="1" u="sng" dirty="0" smtClean="0">
                <a:solidFill>
                  <a:srgbClr val="002060"/>
                </a:solidFill>
                <a:latin typeface="Arial" panose="020B0604020202020204" pitchFamily="34" charset="0"/>
                <a:cs typeface="Arial" panose="020B0604020202020204" pitchFamily="34" charset="0"/>
              </a:rPr>
              <a:t>ET À </a:t>
            </a:r>
            <a:r>
              <a:rPr lang="fr-FR" sz="2800" b="1" u="sng" dirty="0">
                <a:solidFill>
                  <a:srgbClr val="002060"/>
                </a:solidFill>
                <a:latin typeface="Arial" panose="020B0604020202020204" pitchFamily="34" charset="0"/>
                <a:cs typeface="Arial" panose="020B0604020202020204" pitchFamily="34" charset="0"/>
              </a:rPr>
              <a:t>L’ ÉTRANGER</a:t>
            </a:r>
            <a:r>
              <a:rPr lang="fr-FR" sz="2800" b="1" u="sng" dirty="0" smtClean="0">
                <a:solidFill>
                  <a:srgbClr val="002060"/>
                </a:solidFill>
                <a:latin typeface="Arial" panose="020B0604020202020204" pitchFamily="34" charset="0"/>
                <a:cs typeface="Arial" panose="020B0604020202020204" pitchFamily="34" charset="0"/>
              </a:rPr>
              <a:t>?</a:t>
            </a:r>
            <a:endParaRPr lang="fr-FR" sz="2800" b="1" u="sng"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194989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568952" cy="6309420"/>
          </a:xfrm>
          <a:prstGeom prst="rect">
            <a:avLst/>
          </a:prstGeom>
        </p:spPr>
        <p:txBody>
          <a:bodyPr wrap="square">
            <a:spAutoFit/>
          </a:bodyPr>
          <a:lstStyle/>
          <a:p>
            <a:pPr algn="ctr"/>
            <a:r>
              <a:rPr lang="fr-FR" sz="2800" b="1" u="sng" dirty="0">
                <a:solidFill>
                  <a:srgbClr val="002060"/>
                </a:solidFill>
                <a:latin typeface="Arial" panose="020B0604020202020204" pitchFamily="34" charset="0"/>
                <a:cs typeface="Arial" panose="020B0604020202020204" pitchFamily="34" charset="0"/>
              </a:rPr>
              <a:t>A / LES FORMALITÉS DE CRÉATION </a:t>
            </a:r>
            <a:r>
              <a:rPr lang="fr-FR" sz="2800" b="1" u="sng" dirty="0" smtClean="0">
                <a:solidFill>
                  <a:srgbClr val="002060"/>
                </a:solidFill>
                <a:latin typeface="Arial" panose="020B0604020202020204" pitchFamily="34" charset="0"/>
                <a:cs typeface="Arial" panose="020B0604020202020204" pitchFamily="34" charset="0"/>
              </a:rPr>
              <a:t>                        D’UNE JOINT-VENTURE </a:t>
            </a:r>
            <a:r>
              <a:rPr lang="fr-FR" sz="2800" b="1" u="sng" dirty="0">
                <a:solidFill>
                  <a:srgbClr val="002060"/>
                </a:solidFill>
                <a:latin typeface="Arial" panose="020B0604020202020204" pitchFamily="34" charset="0"/>
                <a:cs typeface="Arial" panose="020B0604020202020204" pitchFamily="34" charset="0"/>
              </a:rPr>
              <a:t>AU CONGO</a:t>
            </a: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création d'une </a:t>
            </a:r>
            <a:r>
              <a:rPr lang="fr-FR" sz="2800" dirty="0" smtClean="0">
                <a:solidFill>
                  <a:srgbClr val="002060"/>
                </a:solidFill>
                <a:latin typeface="Arial" panose="020B0604020202020204" pitchFamily="34" charset="0"/>
                <a:cs typeface="Arial" panose="020B0604020202020204" pitchFamily="34" charset="0"/>
              </a:rPr>
              <a:t>joint-venture </a:t>
            </a:r>
            <a:r>
              <a:rPr lang="fr-FR" sz="2800" dirty="0">
                <a:solidFill>
                  <a:srgbClr val="002060"/>
                </a:solidFill>
                <a:latin typeface="Arial" panose="020B0604020202020204" pitchFamily="34" charset="0"/>
                <a:cs typeface="Arial" panose="020B0604020202020204" pitchFamily="34" charset="0"/>
              </a:rPr>
              <a:t>en République Démocratique du Congo (RDC) s'articule autour de la mise en place d'une structure juridique conforme au </a:t>
            </a:r>
            <a:r>
              <a:rPr lang="fr-FR" sz="2800" b="1" dirty="0">
                <a:solidFill>
                  <a:srgbClr val="002060"/>
                </a:solidFill>
                <a:latin typeface="Arial" panose="020B0604020202020204" pitchFamily="34" charset="0"/>
                <a:cs typeface="Arial" panose="020B0604020202020204" pitchFamily="34" charset="0"/>
              </a:rPr>
              <a:t>droit OHADA</a:t>
            </a:r>
            <a:r>
              <a:rPr lang="fr-FR" sz="2800" dirty="0">
                <a:solidFill>
                  <a:srgbClr val="002060"/>
                </a:solidFill>
                <a:latin typeface="Arial" panose="020B0604020202020204" pitchFamily="34" charset="0"/>
                <a:cs typeface="Arial" panose="020B0604020202020204" pitchFamily="34" charset="0"/>
              </a:rPr>
              <a:t> et du respect des réglementations sectorielles locales</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200" dirty="0" smtClean="0">
              <a:solidFill>
                <a:srgbClr val="002060"/>
              </a:solidFill>
              <a:latin typeface="Arial" panose="020B0604020202020204" pitchFamily="34" charset="0"/>
              <a:cs typeface="Arial" panose="020B0604020202020204" pitchFamily="34" charset="0"/>
            </a:endParaRPr>
          </a:p>
          <a:p>
            <a:pPr algn="just"/>
            <a:endParaRPr lang="fr-FR" sz="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étapes incluent la rédaction des statuts, l'apport en capital (numéraire/nature/industrie), l'immatriculation au RCCM, et, crucialement, l'accompagnement juridique pour valider les clauses, notamment dans des secteurs réglementés comme les </a:t>
            </a:r>
            <a:r>
              <a:rPr lang="fr-FR" sz="2800" dirty="0" smtClean="0">
                <a:solidFill>
                  <a:srgbClr val="002060"/>
                </a:solidFill>
                <a:latin typeface="Arial" panose="020B0604020202020204" pitchFamily="34" charset="0"/>
                <a:cs typeface="Arial" panose="020B0604020202020204" pitchFamily="34" charset="0"/>
              </a:rPr>
              <a:t>mines.</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778150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764704"/>
            <a:ext cx="8424936" cy="5724644"/>
          </a:xfrm>
          <a:prstGeom prst="rect">
            <a:avLst/>
          </a:prstGeom>
        </p:spPr>
        <p:txBody>
          <a:bodyPr wrap="square">
            <a:spAutoFit/>
          </a:bodyPr>
          <a:lstStyle/>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Étapes clés pour créer une </a:t>
            </a:r>
            <a:r>
              <a:rPr lang="fr-FR" sz="2800" b="1" dirty="0" smtClean="0">
                <a:solidFill>
                  <a:srgbClr val="002060"/>
                </a:solidFill>
                <a:latin typeface="Arial" panose="020B0604020202020204" pitchFamily="34" charset="0"/>
                <a:cs typeface="Arial" panose="020B0604020202020204" pitchFamily="34" charset="0"/>
              </a:rPr>
              <a:t>joint-venture </a:t>
            </a:r>
            <a:r>
              <a:rPr lang="fr-FR" sz="2800" b="1" dirty="0">
                <a:solidFill>
                  <a:srgbClr val="002060"/>
                </a:solidFill>
                <a:latin typeface="Arial" panose="020B0604020202020204" pitchFamily="34" charset="0"/>
                <a:cs typeface="Arial" panose="020B0604020202020204" pitchFamily="34" charset="0"/>
              </a:rPr>
              <a:t>en </a:t>
            </a:r>
            <a:r>
              <a:rPr lang="fr-FR" sz="2800" b="1" dirty="0" smtClean="0">
                <a:solidFill>
                  <a:srgbClr val="002060"/>
                </a:solidFill>
                <a:latin typeface="Arial" panose="020B0604020202020204" pitchFamily="34" charset="0"/>
                <a:cs typeface="Arial" panose="020B0604020202020204" pitchFamily="34" charset="0"/>
              </a:rPr>
              <a:t>RDC:</a:t>
            </a:r>
            <a:endParaRPr lang="fr-FR" sz="2800" dirty="0">
              <a:solidFill>
                <a:srgbClr val="002060"/>
              </a:solidFill>
              <a:latin typeface="Arial" panose="020B0604020202020204" pitchFamily="34" charset="0"/>
              <a:cs typeface="Arial" panose="020B0604020202020204" pitchFamily="34" charset="0"/>
            </a:endParaRPr>
          </a:p>
          <a:p>
            <a:pPr algn="just"/>
            <a:endParaRPr lang="fr-FR" sz="2000" dirty="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1. Négociation </a:t>
            </a:r>
            <a:r>
              <a:rPr lang="fr-FR" sz="2800" b="1" dirty="0">
                <a:solidFill>
                  <a:srgbClr val="002060"/>
                </a:solidFill>
                <a:latin typeface="Arial" panose="020B0604020202020204" pitchFamily="34" charset="0"/>
                <a:cs typeface="Arial" panose="020B0604020202020204" pitchFamily="34" charset="0"/>
              </a:rPr>
              <a:t>et contrat de </a:t>
            </a:r>
            <a:r>
              <a:rPr lang="fr-FR" sz="2800" b="1" dirty="0" smtClean="0">
                <a:solidFill>
                  <a:srgbClr val="002060"/>
                </a:solidFill>
                <a:latin typeface="Arial" panose="020B0604020202020204" pitchFamily="34" charset="0"/>
                <a:cs typeface="Arial" panose="020B0604020202020204" pitchFamily="34" charset="0"/>
              </a:rPr>
              <a:t>base:</a:t>
            </a:r>
            <a:r>
              <a:rPr lang="fr-FR" sz="2800" dirty="0">
                <a:solidFill>
                  <a:srgbClr val="002060"/>
                </a:solidFill>
                <a:latin typeface="Arial" panose="020B0604020202020204" pitchFamily="34" charset="0"/>
                <a:cs typeface="Arial" panose="020B0604020202020204" pitchFamily="34" charset="0"/>
              </a:rPr>
              <a:t> s</a:t>
            </a:r>
            <a:r>
              <a:rPr lang="fr-FR" sz="2800" dirty="0" smtClean="0">
                <a:solidFill>
                  <a:srgbClr val="002060"/>
                </a:solidFill>
                <a:latin typeface="Arial" panose="020B0604020202020204" pitchFamily="34" charset="0"/>
                <a:cs typeface="Arial" panose="020B0604020202020204" pitchFamily="34" charset="0"/>
              </a:rPr>
              <a:t>igner </a:t>
            </a:r>
            <a:r>
              <a:rPr lang="fr-FR" sz="2800" dirty="0">
                <a:solidFill>
                  <a:srgbClr val="002060"/>
                </a:solidFill>
                <a:latin typeface="Arial" panose="020B0604020202020204" pitchFamily="34" charset="0"/>
                <a:cs typeface="Arial" panose="020B0604020202020204" pitchFamily="34" charset="0"/>
              </a:rPr>
              <a:t>un contrat de collaboration qui définit l'objet, la durée, le capital, et les modalités de gestion, souvent en prévoyant un pacte d'associés pour encadrer les relations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2. Choix </a:t>
            </a:r>
            <a:r>
              <a:rPr lang="fr-FR" sz="2800" b="1" dirty="0">
                <a:solidFill>
                  <a:srgbClr val="002060"/>
                </a:solidFill>
                <a:latin typeface="Arial" panose="020B0604020202020204" pitchFamily="34" charset="0"/>
                <a:cs typeface="Arial" panose="020B0604020202020204" pitchFamily="34" charset="0"/>
              </a:rPr>
              <a:t>de la structure </a:t>
            </a:r>
            <a:r>
              <a:rPr lang="fr-FR" sz="2800" b="1" dirty="0" smtClean="0">
                <a:solidFill>
                  <a:srgbClr val="002060"/>
                </a:solidFill>
                <a:latin typeface="Arial" panose="020B0604020202020204" pitchFamily="34" charset="0"/>
                <a:cs typeface="Arial" panose="020B0604020202020204" pitchFamily="34" charset="0"/>
              </a:rPr>
              <a:t>juridique:</a:t>
            </a:r>
          </a:p>
          <a:p>
            <a:pPr lvl="0" algn="just"/>
            <a:endParaRPr lang="fr-FR" sz="1400" b="1"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smtClean="0">
                <a:solidFill>
                  <a:srgbClr val="002060"/>
                </a:solidFill>
                <a:latin typeface="Arial" panose="020B0604020202020204" pitchFamily="34" charset="0"/>
                <a:cs typeface="Arial" panose="020B0604020202020204" pitchFamily="34" charset="0"/>
              </a:rPr>
              <a:t>Joint-venture contractuelle: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simple </a:t>
            </a:r>
            <a:r>
              <a:rPr lang="fr-FR" sz="2800" dirty="0">
                <a:solidFill>
                  <a:srgbClr val="002060"/>
                </a:solidFill>
                <a:latin typeface="Arial" panose="020B0604020202020204" pitchFamily="34" charset="0"/>
                <a:cs typeface="Arial" panose="020B0604020202020204" pitchFamily="34" charset="0"/>
              </a:rPr>
              <a:t>coopération contractuelle sans création d'une nouvelle entité. ex </a:t>
            </a:r>
            <a:r>
              <a:rPr lang="fr-FR" sz="2800" b="1" dirty="0" smtClean="0">
                <a:solidFill>
                  <a:srgbClr val="002060"/>
                </a:solidFill>
                <a:latin typeface="Arial" panose="020B0604020202020204" pitchFamily="34" charset="0"/>
                <a:cs typeface="Arial" panose="020B0604020202020204" pitchFamily="34" charset="0"/>
              </a:rPr>
              <a:t>la </a:t>
            </a:r>
            <a:r>
              <a:rPr lang="fr-FR" sz="2800" b="1" dirty="0">
                <a:solidFill>
                  <a:srgbClr val="002060"/>
                </a:solidFill>
                <a:latin typeface="Arial" panose="020B0604020202020204" pitchFamily="34" charset="0"/>
                <a:cs typeface="Arial" panose="020B0604020202020204" pitchFamily="34" charset="0"/>
              </a:rPr>
              <a:t>Société en Participation (SP</a:t>
            </a:r>
            <a:r>
              <a:rPr lang="fr-FR" sz="2800" b="1"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998585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764704"/>
            <a:ext cx="8424936" cy="5247590"/>
          </a:xfrm>
          <a:prstGeom prst="rect">
            <a:avLst/>
          </a:prstGeom>
        </p:spPr>
        <p:txBody>
          <a:bodyPr wrap="square">
            <a:spAutoFit/>
          </a:bodyPr>
          <a:lstStyle/>
          <a:p>
            <a:pPr marL="457200" indent="-457200" algn="just">
              <a:buFont typeface="Wingdings" panose="05000000000000000000" pitchFamily="2" charset="2"/>
              <a:buChar char="§"/>
            </a:pPr>
            <a:r>
              <a:rPr lang="fr-FR" sz="2800" b="1" dirty="0" smtClean="0">
                <a:solidFill>
                  <a:srgbClr val="002060"/>
                </a:solidFill>
                <a:latin typeface="Arial" panose="020B0604020202020204" pitchFamily="34" charset="0"/>
                <a:cs typeface="Arial" panose="020B0604020202020204" pitchFamily="34" charset="0"/>
              </a:rPr>
              <a:t>Joint-venture sociétaire: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création </a:t>
            </a:r>
            <a:r>
              <a:rPr lang="fr-FR" sz="2800" dirty="0">
                <a:solidFill>
                  <a:srgbClr val="002060"/>
                </a:solidFill>
                <a:latin typeface="Arial" panose="020B0604020202020204" pitchFamily="34" charset="0"/>
                <a:cs typeface="Arial" panose="020B0604020202020204" pitchFamily="34" charset="0"/>
              </a:rPr>
              <a:t>d'une nouvelle société le plus souvent </a:t>
            </a:r>
            <a:r>
              <a:rPr lang="fr-FR" sz="2800" dirty="0" smtClean="0">
                <a:solidFill>
                  <a:srgbClr val="002060"/>
                </a:solidFill>
                <a:latin typeface="Arial" panose="020B0604020202020204" pitchFamily="34" charset="0"/>
                <a:cs typeface="Arial" panose="020B0604020202020204" pitchFamily="34" charset="0"/>
              </a:rPr>
              <a:t>une SARL idéale </a:t>
            </a:r>
            <a:r>
              <a:rPr lang="fr-FR" sz="2800" dirty="0">
                <a:solidFill>
                  <a:srgbClr val="002060"/>
                </a:solidFill>
                <a:latin typeface="Arial" panose="020B0604020202020204" pitchFamily="34" charset="0"/>
                <a:cs typeface="Arial" panose="020B0604020202020204" pitchFamily="34" charset="0"/>
              </a:rPr>
              <a:t>pour les projets de taille moyenne ou SA préférée pour les grands projets industriels ou miniers (</a:t>
            </a:r>
            <a:r>
              <a:rPr lang="fr-FR" sz="2800" dirty="0" smtClean="0">
                <a:solidFill>
                  <a:srgbClr val="002060"/>
                </a:solidFill>
                <a:latin typeface="Arial" panose="020B0604020202020204" pitchFamily="34" charset="0"/>
                <a:cs typeface="Arial" panose="020B0604020202020204" pitchFamily="34" charset="0"/>
              </a:rPr>
              <a:t>ex: </a:t>
            </a:r>
            <a:r>
              <a:rPr lang="fr-FR" sz="2800" dirty="0" err="1">
                <a:solidFill>
                  <a:srgbClr val="002060"/>
                </a:solidFill>
                <a:latin typeface="Arial" panose="020B0604020202020204" pitchFamily="34" charset="0"/>
                <a:cs typeface="Arial" panose="020B0604020202020204" pitchFamily="34" charset="0"/>
              </a:rPr>
              <a:t>Sicomines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SA) </a:t>
            </a:r>
            <a:r>
              <a:rPr lang="fr-FR" sz="2800" dirty="0">
                <a:solidFill>
                  <a:srgbClr val="002060"/>
                </a:solidFill>
                <a:latin typeface="Arial" panose="020B0604020202020204" pitchFamily="34" charset="0"/>
                <a:cs typeface="Arial" panose="020B0604020202020204" pitchFamily="34" charset="0"/>
              </a:rPr>
              <a:t>avec une personnalité juridique propre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300" dirty="0" smtClean="0">
              <a:solidFill>
                <a:srgbClr val="002060"/>
              </a:solidFill>
              <a:latin typeface="Arial" panose="020B0604020202020204" pitchFamily="34" charset="0"/>
              <a:cs typeface="Arial" panose="020B0604020202020204" pitchFamily="34" charset="0"/>
            </a:endParaRPr>
          </a:p>
          <a:p>
            <a:pPr algn="just"/>
            <a:endParaRPr lang="fr-FR" sz="1200" dirty="0" smtClean="0">
              <a:solidFill>
                <a:srgbClr val="002060"/>
              </a:solidFill>
              <a:latin typeface="Arial" panose="020B0604020202020204" pitchFamily="34" charset="0"/>
              <a:cs typeface="Arial" panose="020B0604020202020204" pitchFamily="34" charset="0"/>
            </a:endParaRPr>
          </a:p>
          <a:p>
            <a:pPr algn="just"/>
            <a:endParaRPr lang="fr-FR" sz="12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3. Rédaction du </a:t>
            </a:r>
            <a:r>
              <a:rPr lang="fr-FR" sz="2800" b="1" dirty="0" smtClean="0">
                <a:solidFill>
                  <a:srgbClr val="002060"/>
                </a:solidFill>
                <a:latin typeface="Arial" panose="020B0604020202020204" pitchFamily="34" charset="0"/>
                <a:cs typeface="Arial" panose="020B0604020202020204" pitchFamily="34" charset="0"/>
              </a:rPr>
              <a:t>Joint-Venture Agreement</a:t>
            </a:r>
          </a:p>
          <a:p>
            <a:pPr algn="just"/>
            <a:endParaRPr lang="fr-FR" sz="1400" b="1" dirty="0" smtClean="0">
              <a:solidFill>
                <a:srgbClr val="002060"/>
              </a:solidFill>
              <a:latin typeface="Arial" panose="020B0604020202020204" pitchFamily="34" charset="0"/>
              <a:cs typeface="Arial" panose="020B0604020202020204" pitchFamily="34" charset="0"/>
            </a:endParaRPr>
          </a:p>
          <a:p>
            <a:pPr algn="just"/>
            <a:endParaRPr lang="fr-FR" sz="1400" b="1"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C’est le document crucial qui régit les rapports entre associés avant et après la création de la société. Il doit </a:t>
            </a:r>
            <a:r>
              <a:rPr lang="fr-FR" sz="2800" dirty="0" smtClean="0">
                <a:solidFill>
                  <a:srgbClr val="002060"/>
                </a:solidFill>
                <a:latin typeface="Arial" panose="020B0604020202020204" pitchFamily="34" charset="0"/>
                <a:cs typeface="Arial" panose="020B0604020202020204" pitchFamily="34" charset="0"/>
              </a:rPr>
              <a:t>préciser:</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833329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08720"/>
            <a:ext cx="8424936" cy="5386090"/>
          </a:xfrm>
          <a:prstGeom prst="rect">
            <a:avLst/>
          </a:prstGeom>
        </p:spPr>
        <p:txBody>
          <a:bodyPr wrap="square">
            <a:spAutoFit/>
          </a:bodyPr>
          <a:lstStyle/>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L'objet </a:t>
            </a:r>
            <a:r>
              <a:rPr lang="fr-FR" sz="2800" b="1" dirty="0" smtClean="0">
                <a:solidFill>
                  <a:srgbClr val="002060"/>
                </a:solidFill>
                <a:latin typeface="Arial" panose="020B0604020202020204" pitchFamily="34" charset="0"/>
                <a:cs typeface="Arial" panose="020B0604020202020204" pitchFamily="34" charset="0"/>
              </a:rPr>
              <a:t>social</a:t>
            </a:r>
            <a:r>
              <a:rPr lang="fr-FR" sz="2800" dirty="0" smtClean="0">
                <a:solidFill>
                  <a:srgbClr val="002060"/>
                </a:solidFill>
                <a:latin typeface="Arial" panose="020B0604020202020204" pitchFamily="34" charset="0"/>
                <a:cs typeface="Arial" panose="020B0604020202020204" pitchFamily="34" charset="0"/>
              </a:rPr>
              <a:t>: déterminer la </a:t>
            </a:r>
            <a:r>
              <a:rPr lang="fr-FR" sz="2800" dirty="0">
                <a:solidFill>
                  <a:srgbClr val="002060"/>
                </a:solidFill>
                <a:latin typeface="Arial" panose="020B0604020202020204" pitchFamily="34" charset="0"/>
                <a:cs typeface="Arial" panose="020B0604020202020204" pitchFamily="34" charset="0"/>
              </a:rPr>
              <a:t>mission spécifique de la </a:t>
            </a:r>
            <a:r>
              <a:rPr lang="fr-FR" sz="2800" dirty="0" smtClean="0">
                <a:solidFill>
                  <a:srgbClr val="002060"/>
                </a:solidFill>
                <a:latin typeface="Arial" panose="020B0604020202020204" pitchFamily="34" charset="0"/>
                <a:cs typeface="Arial" panose="020B0604020202020204" pitchFamily="34" charset="0"/>
              </a:rPr>
              <a:t>joint-venture.</a:t>
            </a:r>
          </a:p>
          <a:p>
            <a:pPr marL="285750" lvl="0" indent="-285750" algn="just">
              <a:buFont typeface="Wingdings" panose="05000000000000000000" pitchFamily="2" charset="2"/>
              <a:buChar char="§"/>
            </a:pPr>
            <a:endParaRPr lang="fr-FR" sz="1400" dirty="0" smtClean="0">
              <a:solidFill>
                <a:srgbClr val="002060"/>
              </a:solidFill>
              <a:latin typeface="Arial" panose="020B0604020202020204" pitchFamily="34" charset="0"/>
              <a:cs typeface="Arial" panose="020B0604020202020204" pitchFamily="34" charset="0"/>
            </a:endParaRPr>
          </a:p>
          <a:p>
            <a:pPr marL="171450" lvl="0" indent="-171450" algn="just">
              <a:buFont typeface="Wingdings" panose="05000000000000000000" pitchFamily="2" charset="2"/>
              <a:buChar char="§"/>
            </a:pPr>
            <a:endParaRPr lang="fr-FR" sz="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Les </a:t>
            </a:r>
            <a:r>
              <a:rPr lang="fr-FR" sz="2800" b="1" dirty="0" smtClean="0">
                <a:solidFill>
                  <a:srgbClr val="002060"/>
                </a:solidFill>
                <a:latin typeface="Arial" panose="020B0604020202020204" pitchFamily="34" charset="0"/>
                <a:cs typeface="Arial" panose="020B0604020202020204" pitchFamily="34" charset="0"/>
              </a:rPr>
              <a:t>apports</a:t>
            </a:r>
            <a:r>
              <a:rPr lang="fr-FR" sz="2800" dirty="0" smtClean="0">
                <a:solidFill>
                  <a:srgbClr val="002060"/>
                </a:solidFill>
                <a:latin typeface="Arial" panose="020B0604020202020204" pitchFamily="34" charset="0"/>
                <a:cs typeface="Arial" panose="020B0604020202020204" pitchFamily="34" charset="0"/>
              </a:rPr>
              <a:t>: numéraire ou nature.</a:t>
            </a:r>
          </a:p>
          <a:p>
            <a:pPr marL="285750" lvl="0" indent="-285750" algn="just">
              <a:buFont typeface="Wingdings" panose="05000000000000000000" pitchFamily="2" charset="2"/>
              <a:buChar char="§"/>
            </a:pPr>
            <a:endParaRPr lang="fr-FR" sz="1400" dirty="0" smtClean="0">
              <a:solidFill>
                <a:srgbClr val="002060"/>
              </a:solidFill>
              <a:latin typeface="Arial" panose="020B0604020202020204" pitchFamily="34" charset="0"/>
              <a:cs typeface="Arial" panose="020B0604020202020204" pitchFamily="34" charset="0"/>
            </a:endParaRPr>
          </a:p>
          <a:p>
            <a:pPr marL="171450" lvl="0" indent="-171450" algn="just">
              <a:buFont typeface="Wingdings" panose="05000000000000000000" pitchFamily="2" charset="2"/>
              <a:buChar char="§"/>
            </a:pPr>
            <a:endParaRPr lang="fr-FR" sz="800" dirty="0" smtClean="0">
              <a:solidFill>
                <a:srgbClr val="002060"/>
              </a:solidFill>
              <a:latin typeface="Arial" panose="020B0604020202020204" pitchFamily="34" charset="0"/>
              <a:cs typeface="Arial" panose="020B0604020202020204" pitchFamily="34" charset="0"/>
            </a:endParaRPr>
          </a:p>
          <a:p>
            <a:pPr marL="171450" lvl="0" indent="-171450" algn="just">
              <a:buFont typeface="Wingdings" panose="05000000000000000000" pitchFamily="2" charset="2"/>
              <a:buChar char="§"/>
            </a:pPr>
            <a:endParaRPr lang="fr-FR" sz="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La </a:t>
            </a:r>
            <a:r>
              <a:rPr lang="fr-FR" sz="2800" b="1" dirty="0" smtClean="0">
                <a:solidFill>
                  <a:srgbClr val="002060"/>
                </a:solidFill>
                <a:latin typeface="Arial" panose="020B0604020202020204" pitchFamily="34" charset="0"/>
                <a:cs typeface="Arial" panose="020B0604020202020204" pitchFamily="34" charset="0"/>
              </a:rPr>
              <a:t>gouvernance</a:t>
            </a:r>
            <a:r>
              <a:rPr lang="fr-FR" sz="2800" dirty="0" smtClean="0">
                <a:solidFill>
                  <a:srgbClr val="002060"/>
                </a:solidFill>
                <a:latin typeface="Arial" panose="020B0604020202020204" pitchFamily="34" charset="0"/>
                <a:cs typeface="Arial" panose="020B0604020202020204" pitchFamily="34" charset="0"/>
              </a:rPr>
              <a:t>: répartition </a:t>
            </a:r>
            <a:r>
              <a:rPr lang="fr-FR" sz="2800" dirty="0">
                <a:solidFill>
                  <a:srgbClr val="002060"/>
                </a:solidFill>
                <a:latin typeface="Arial" panose="020B0604020202020204" pitchFamily="34" charset="0"/>
                <a:cs typeface="Arial" panose="020B0604020202020204" pitchFamily="34" charset="0"/>
              </a:rPr>
              <a:t>des sièges au Conseil d'Administration et nomination des dirigeants (DG, DGA</a:t>
            </a:r>
            <a:r>
              <a:rPr lang="fr-FR" sz="2800" dirty="0" smtClean="0">
                <a:solidFill>
                  <a:srgbClr val="002060"/>
                </a:solidFill>
                <a:latin typeface="Arial" panose="020B0604020202020204" pitchFamily="34" charset="0"/>
                <a:cs typeface="Arial" panose="020B0604020202020204" pitchFamily="34" charset="0"/>
              </a:rPr>
              <a:t>).</a:t>
            </a:r>
          </a:p>
          <a:p>
            <a:pPr marL="285750" lvl="0" indent="-285750" algn="just">
              <a:buFont typeface="Wingdings" panose="05000000000000000000" pitchFamily="2" charset="2"/>
              <a:buChar char="§"/>
            </a:pPr>
            <a:endParaRPr lang="fr-FR" sz="1400" dirty="0" smtClean="0">
              <a:solidFill>
                <a:srgbClr val="002060"/>
              </a:solidFill>
              <a:latin typeface="Arial" panose="020B0604020202020204" pitchFamily="34" charset="0"/>
              <a:cs typeface="Arial" panose="020B0604020202020204" pitchFamily="34" charset="0"/>
            </a:endParaRPr>
          </a:p>
          <a:p>
            <a:pPr marL="171450" lvl="0" indent="-171450" algn="just">
              <a:buFont typeface="Wingdings" panose="05000000000000000000" pitchFamily="2" charset="2"/>
              <a:buChar char="§"/>
            </a:pPr>
            <a:endParaRPr lang="fr-FR" sz="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La répartition des bénéfices et des risques</a:t>
            </a:r>
            <a:r>
              <a:rPr lang="fr-FR" sz="2800" dirty="0" smtClean="0">
                <a:solidFill>
                  <a:srgbClr val="002060"/>
                </a:solidFill>
                <a:latin typeface="Arial" panose="020B0604020202020204" pitchFamily="34" charset="0"/>
                <a:cs typeface="Arial" panose="020B0604020202020204" pitchFamily="34" charset="0"/>
              </a:rPr>
              <a:t>.</a:t>
            </a:r>
          </a:p>
          <a:p>
            <a:pPr marL="171450" lvl="0" indent="-171450" algn="just">
              <a:buFont typeface="Wingdings" panose="05000000000000000000" pitchFamily="2" charset="2"/>
              <a:buChar char="§"/>
            </a:pPr>
            <a:endParaRPr lang="fr-FR" sz="200" dirty="0" smtClean="0">
              <a:solidFill>
                <a:srgbClr val="002060"/>
              </a:solidFill>
              <a:latin typeface="Arial" panose="020B0604020202020204" pitchFamily="34" charset="0"/>
              <a:cs typeface="Arial" panose="020B0604020202020204" pitchFamily="34" charset="0"/>
            </a:endParaRPr>
          </a:p>
          <a:p>
            <a:pPr marL="285750" lvl="0" indent="-285750" algn="just">
              <a:buFont typeface="Wingdings" panose="05000000000000000000" pitchFamily="2" charset="2"/>
              <a:buChar char="§"/>
            </a:pPr>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Les clauses de </a:t>
            </a:r>
            <a:r>
              <a:rPr lang="fr-FR" sz="2800" b="1" dirty="0" smtClean="0">
                <a:solidFill>
                  <a:srgbClr val="002060"/>
                </a:solidFill>
                <a:latin typeface="Arial" panose="020B0604020202020204" pitchFamily="34" charset="0"/>
                <a:cs typeface="Arial" panose="020B0604020202020204" pitchFamily="34" charset="0"/>
              </a:rPr>
              <a:t>sortie</a:t>
            </a:r>
            <a:r>
              <a:rPr lang="fr-FR" sz="2800" dirty="0" smtClean="0">
                <a:solidFill>
                  <a:srgbClr val="002060"/>
                </a:solidFill>
                <a:latin typeface="Arial" panose="020B0604020202020204" pitchFamily="34" charset="0"/>
                <a:cs typeface="Arial" panose="020B0604020202020204" pitchFamily="34" charset="0"/>
              </a:rPr>
              <a:t>: conditions </a:t>
            </a:r>
            <a:r>
              <a:rPr lang="fr-FR" sz="2800" dirty="0">
                <a:solidFill>
                  <a:srgbClr val="002060"/>
                </a:solidFill>
                <a:latin typeface="Arial" panose="020B0604020202020204" pitchFamily="34" charset="0"/>
                <a:cs typeface="Arial" panose="020B0604020202020204" pitchFamily="34" charset="0"/>
              </a:rPr>
              <a:t>de dissolution ou de rachat des parts. </a:t>
            </a:r>
            <a:endParaRPr lang="fr-FR" sz="2800" dirty="0" smtClean="0">
              <a:solidFill>
                <a:srgbClr val="002060"/>
              </a:solidFill>
              <a:latin typeface="Arial" panose="020B0604020202020204" pitchFamily="34" charset="0"/>
              <a:cs typeface="Arial" panose="020B0604020202020204" pitchFamily="34" charset="0"/>
            </a:endParaRPr>
          </a:p>
          <a:p>
            <a:pPr marL="285750" lvl="0" indent="-285750" algn="just">
              <a:buFont typeface="Wingdings" panose="05000000000000000000" pitchFamily="2" charset="2"/>
              <a:buChar char="§"/>
            </a:pPr>
            <a:endParaRPr lang="fr-FR" sz="14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24028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836712"/>
            <a:ext cx="7992888" cy="5816977"/>
          </a:xfrm>
          <a:prstGeom prst="rect">
            <a:avLst/>
          </a:prstGeom>
        </p:spPr>
        <p:txBody>
          <a:bodyPr wrap="square">
            <a:spAutoFit/>
          </a:bodyPr>
          <a:lstStyle/>
          <a:p>
            <a:pPr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Une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joint-venture</a:t>
            </a:r>
            <a:r>
              <a:rPr lang="fr-FR" sz="2800" dirty="0">
                <a:solidFill>
                  <a:srgbClr val="002060"/>
                </a:solidFill>
                <a:latin typeface="Arial" panose="020B0604020202020204" pitchFamily="34" charset="0"/>
                <a:cs typeface="Arial" panose="020B0604020202020204" pitchFamily="34" charset="0"/>
              </a:rPr>
              <a:t> ou un partenariat ou encore une coentreprise est un accord stratégique entre deux ou plusieurs entreprises qui mutualisent ressources, compétences, coûts et risques pour réaliser un projet commun, tout en partageant profits et gouvernance.</a:t>
            </a:r>
          </a:p>
          <a:p>
            <a:pPr algn="just"/>
            <a:endParaRPr lang="fr-FR" sz="2000" dirty="0" smtClean="0">
              <a:solidFill>
                <a:srgbClr val="002060"/>
              </a:solidFill>
              <a:latin typeface="Arial" panose="020B0604020202020204" pitchFamily="34" charset="0"/>
              <a:cs typeface="Arial" panose="020B0604020202020204" pitchFamily="34" charset="0"/>
            </a:endParaRPr>
          </a:p>
          <a:p>
            <a:pPr algn="just"/>
            <a:endParaRPr lang="fr-FR" sz="2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Les sociétés qui en sont à l’origine </a:t>
            </a:r>
            <a:r>
              <a:rPr lang="fr-FR" sz="2800" dirty="0" smtClean="0">
                <a:solidFill>
                  <a:srgbClr val="002060"/>
                </a:solidFill>
                <a:latin typeface="Arial" panose="020B0604020202020204" pitchFamily="34" charset="0"/>
                <a:cs typeface="Arial" panose="020B0604020202020204" pitchFamily="34" charset="0"/>
              </a:rPr>
              <a:t>                    restent </a:t>
            </a:r>
            <a:r>
              <a:rPr lang="fr-FR" sz="2800" dirty="0">
                <a:solidFill>
                  <a:srgbClr val="002060"/>
                </a:solidFill>
                <a:latin typeface="Arial" panose="020B0604020202020204" pitchFamily="34" charset="0"/>
                <a:cs typeface="Arial" panose="020B0604020202020204" pitchFamily="34" charset="0"/>
              </a:rPr>
              <a:t>juridiquement et économiquement indépendantes et peuvent être actives dans le même secteur ou dans des secteurs différents.</a:t>
            </a:r>
          </a:p>
          <a:p>
            <a:pPr algn="just"/>
            <a:endParaRPr lang="fr-FR"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483109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4"/>
            <a:ext cx="8424936" cy="5493812"/>
          </a:xfrm>
          <a:prstGeom prst="rect">
            <a:avLst/>
          </a:prstGeom>
        </p:spPr>
        <p:txBody>
          <a:bodyPr wrap="square">
            <a:spAutoFit/>
          </a:bodyPr>
          <a:lstStyle/>
          <a:p>
            <a:pPr algn="just"/>
            <a:r>
              <a:rPr lang="fr-FR" sz="2800" b="1" dirty="0">
                <a:solidFill>
                  <a:srgbClr val="002060"/>
                </a:solidFill>
                <a:latin typeface="Arial" panose="020B0604020202020204" pitchFamily="34" charset="0"/>
                <a:cs typeface="Arial" panose="020B0604020202020204" pitchFamily="34" charset="0"/>
              </a:rPr>
              <a:t>4. Formalités au Guichet </a:t>
            </a:r>
            <a:r>
              <a:rPr lang="fr-FR" sz="2800" b="1" dirty="0" smtClean="0">
                <a:solidFill>
                  <a:srgbClr val="002060"/>
                </a:solidFill>
                <a:latin typeface="Arial" panose="020B0604020202020204" pitchFamily="34" charset="0"/>
                <a:cs typeface="Arial" panose="020B0604020202020204" pitchFamily="34" charset="0"/>
              </a:rPr>
              <a:t>Unique</a:t>
            </a:r>
          </a:p>
          <a:p>
            <a:pPr algn="just"/>
            <a:endParaRPr lang="fr-FR" sz="1200" b="1" dirty="0" smtClean="0">
              <a:solidFill>
                <a:srgbClr val="002060"/>
              </a:solidFill>
              <a:latin typeface="Arial" panose="020B0604020202020204" pitchFamily="34" charset="0"/>
              <a:cs typeface="Arial" panose="020B0604020202020204" pitchFamily="34" charset="0"/>
            </a:endParaRPr>
          </a:p>
          <a:p>
            <a:pPr algn="just"/>
            <a:endParaRPr lang="fr-FR" sz="300" b="1" dirty="0">
              <a:solidFill>
                <a:srgbClr val="002060"/>
              </a:solidFill>
              <a:latin typeface="Arial" panose="020B0604020202020204" pitchFamily="34" charset="0"/>
              <a:cs typeface="Arial" panose="020B0604020202020204" pitchFamily="34" charset="0"/>
            </a:endParaRPr>
          </a:p>
          <a:p>
            <a:pPr algn="just"/>
            <a:r>
              <a:rPr lang="fr-FR" sz="2800" dirty="0" smtClean="0">
                <a:solidFill>
                  <a:srgbClr val="002060"/>
                </a:solidFill>
                <a:latin typeface="Arial" panose="020B0604020202020204" pitchFamily="34" charset="0"/>
                <a:cs typeface="Arial" panose="020B0604020202020204" pitchFamily="34" charset="0"/>
              </a:rPr>
              <a:t>Depuis </a:t>
            </a:r>
            <a:r>
              <a:rPr lang="fr-FR" sz="2800" dirty="0">
                <a:solidFill>
                  <a:srgbClr val="002060"/>
                </a:solidFill>
                <a:latin typeface="Arial" panose="020B0604020202020204" pitchFamily="34" charset="0"/>
                <a:cs typeface="Arial" panose="020B0604020202020204" pitchFamily="34" charset="0"/>
              </a:rPr>
              <a:t>2025, la procédure est centralisée et peut s'effectuer en ligne via le Guichet Unique de Création </a:t>
            </a:r>
            <a:r>
              <a:rPr lang="fr-FR" sz="2800" dirty="0" smtClean="0">
                <a:solidFill>
                  <a:srgbClr val="002060"/>
                </a:solidFill>
                <a:latin typeface="Arial" panose="020B0604020202020204" pitchFamily="34" charset="0"/>
                <a:cs typeface="Arial" panose="020B0604020202020204" pitchFamily="34" charset="0"/>
              </a:rPr>
              <a:t>d’Entreprise </a:t>
            </a:r>
            <a:r>
              <a:rPr lang="fr-FR" sz="2800" b="1" dirty="0">
                <a:solidFill>
                  <a:srgbClr val="002060"/>
                </a:solidFill>
                <a:latin typeface="Arial" panose="020B0604020202020204" pitchFamily="34" charset="0"/>
                <a:cs typeface="Arial" panose="020B0604020202020204" pitchFamily="34" charset="0"/>
              </a:rPr>
              <a:t>(GUCE</a:t>
            </a:r>
            <a:r>
              <a:rPr lang="fr-FR" sz="2800" b="1" dirty="0" smtClean="0">
                <a:solidFill>
                  <a:srgbClr val="002060"/>
                </a:solidFill>
                <a:latin typeface="Arial" panose="020B0604020202020204" pitchFamily="34" charset="0"/>
                <a:cs typeface="Arial" panose="020B0604020202020204" pitchFamily="34" charset="0"/>
              </a:rPr>
              <a:t>)</a:t>
            </a:r>
            <a:r>
              <a:rPr lang="fr-FR" sz="2800" dirty="0" smtClean="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Documents </a:t>
            </a:r>
            <a:r>
              <a:rPr lang="fr-FR" sz="2800" b="1" dirty="0" smtClean="0">
                <a:solidFill>
                  <a:srgbClr val="002060"/>
                </a:solidFill>
                <a:latin typeface="Arial" panose="020B0604020202020204" pitchFamily="34" charset="0"/>
                <a:cs typeface="Arial" panose="020B0604020202020204" pitchFamily="34" charset="0"/>
              </a:rPr>
              <a:t>requis</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s</a:t>
            </a:r>
            <a:r>
              <a:rPr lang="fr-FR" sz="2800" dirty="0" smtClean="0">
                <a:solidFill>
                  <a:srgbClr val="002060"/>
                </a:solidFill>
                <a:latin typeface="Arial" panose="020B0604020202020204" pitchFamily="34" charset="0"/>
                <a:cs typeface="Arial" panose="020B0604020202020204" pitchFamily="34" charset="0"/>
              </a:rPr>
              <a:t>tatuts </a:t>
            </a:r>
            <a:r>
              <a:rPr lang="fr-FR" sz="2800" dirty="0">
                <a:solidFill>
                  <a:srgbClr val="002060"/>
                </a:solidFill>
                <a:latin typeface="Arial" panose="020B0604020202020204" pitchFamily="34" charset="0"/>
                <a:cs typeface="Arial" panose="020B0604020202020204" pitchFamily="34" charset="0"/>
              </a:rPr>
              <a:t>notariés, preuve de dépôt du capital en banque, pièces d'identité (ou passeport pour les étrangers) et extrait de casier judiciaire de moins de 3 mois</a:t>
            </a:r>
            <a:r>
              <a:rPr lang="fr-FR" sz="2800" dirty="0" smtClean="0">
                <a:solidFill>
                  <a:srgbClr val="002060"/>
                </a:solidFill>
                <a:latin typeface="Arial" panose="020B0604020202020204" pitchFamily="34" charset="0"/>
                <a:cs typeface="Arial" panose="020B0604020202020204" pitchFamily="34" charset="0"/>
              </a:rPr>
              <a:t>.</a:t>
            </a:r>
          </a:p>
          <a:p>
            <a:pPr marL="285750" lvl="0" indent="-285750" algn="just">
              <a:buFont typeface="Wingdings" panose="05000000000000000000" pitchFamily="2" charset="2"/>
              <a:buChar char="q"/>
            </a:pPr>
            <a:endParaRPr lang="fr-FR" sz="16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Coûts et </a:t>
            </a:r>
            <a:r>
              <a:rPr lang="fr-FR" sz="2800" b="1" dirty="0" smtClean="0">
                <a:solidFill>
                  <a:srgbClr val="002060"/>
                </a:solidFill>
                <a:latin typeface="Arial" panose="020B0604020202020204" pitchFamily="34" charset="0"/>
                <a:cs typeface="Arial" panose="020B0604020202020204" pitchFamily="34" charset="0"/>
              </a:rPr>
              <a:t>délais</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Environ </a:t>
            </a:r>
            <a:r>
              <a:rPr lang="fr-FR" sz="2800" b="1" dirty="0">
                <a:solidFill>
                  <a:srgbClr val="002060"/>
                </a:solidFill>
                <a:latin typeface="Arial" panose="020B0604020202020204" pitchFamily="34" charset="0"/>
                <a:cs typeface="Arial" panose="020B0604020202020204" pitchFamily="34" charset="0"/>
              </a:rPr>
              <a:t>110 à 120 USD</a:t>
            </a:r>
            <a:r>
              <a:rPr lang="fr-FR" sz="2800" dirty="0">
                <a:solidFill>
                  <a:srgbClr val="002060"/>
                </a:solidFill>
                <a:latin typeface="Arial" panose="020B0604020202020204" pitchFamily="34" charset="0"/>
                <a:cs typeface="Arial" panose="020B0604020202020204" pitchFamily="34" charset="0"/>
              </a:rPr>
              <a:t> pour une société, avec un délai de traitement généralement compris entre </a:t>
            </a:r>
            <a:r>
              <a:rPr lang="fr-FR" sz="2800" b="1" dirty="0">
                <a:solidFill>
                  <a:srgbClr val="002060"/>
                </a:solidFill>
                <a:latin typeface="Arial" panose="020B0604020202020204" pitchFamily="34" charset="0"/>
                <a:cs typeface="Arial" panose="020B0604020202020204" pitchFamily="34" charset="0"/>
              </a:rPr>
              <a:t>1 et 3 jours</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786968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82182"/>
            <a:ext cx="8712968" cy="6540252"/>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Numéros </a:t>
            </a:r>
            <a:r>
              <a:rPr lang="fr-FR" sz="2800" b="1" dirty="0" smtClean="0">
                <a:solidFill>
                  <a:srgbClr val="002060"/>
                </a:solidFill>
                <a:latin typeface="Arial" panose="020B0604020202020204" pitchFamily="34" charset="0"/>
                <a:cs typeface="Arial" panose="020B0604020202020204" pitchFamily="34" charset="0"/>
              </a:rPr>
              <a:t>obtenus</a:t>
            </a:r>
            <a:r>
              <a:rPr lang="fr-FR" sz="2800" dirty="0" smtClean="0">
                <a:solidFill>
                  <a:srgbClr val="002060"/>
                </a:solidFill>
                <a:latin typeface="Arial" panose="020B0604020202020204" pitchFamily="34" charset="0"/>
                <a:cs typeface="Arial" panose="020B0604020202020204" pitchFamily="34" charset="0"/>
              </a:rPr>
              <a:t>: le </a:t>
            </a:r>
            <a:r>
              <a:rPr lang="fr-FR" sz="2800" dirty="0">
                <a:solidFill>
                  <a:srgbClr val="002060"/>
                </a:solidFill>
                <a:latin typeface="Arial" panose="020B0604020202020204" pitchFamily="34" charset="0"/>
                <a:cs typeface="Arial" panose="020B0604020202020204" pitchFamily="34" charset="0"/>
              </a:rPr>
              <a:t>GUCE délivre simultanément le RCCM, l'Identification Nationale, le Numéro d'Impôt et l'affiliation à la CNSS (ex-INSS).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5. Spécificités sectorielles (Mines et Énergie</a:t>
            </a:r>
            <a:r>
              <a:rPr lang="fr-FR" sz="2800" b="1" dirty="0" smtClean="0">
                <a:solidFill>
                  <a:srgbClr val="002060"/>
                </a:solidFill>
                <a:latin typeface="Arial" panose="020B0604020202020204" pitchFamily="34" charset="0"/>
                <a:cs typeface="Arial" panose="020B0604020202020204" pitchFamily="34" charset="0"/>
              </a:rPr>
              <a:t>)</a:t>
            </a:r>
          </a:p>
          <a:p>
            <a:pPr algn="just"/>
            <a:endParaRPr lang="fr-FR" sz="1100" b="1"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Si votre joint-venture concerne le secteur extractif, des règles additionnelles </a:t>
            </a:r>
            <a:r>
              <a:rPr lang="fr-FR" sz="2800" dirty="0" smtClean="0">
                <a:solidFill>
                  <a:srgbClr val="002060"/>
                </a:solidFill>
                <a:latin typeface="Arial" panose="020B0604020202020204" pitchFamily="34" charset="0"/>
                <a:cs typeface="Arial" panose="020B0604020202020204" pitchFamily="34" charset="0"/>
              </a:rPr>
              <a:t>s'appliquent:</a:t>
            </a:r>
          </a:p>
          <a:p>
            <a:pPr algn="just"/>
            <a:endParaRPr lang="fr-FR" sz="1100" dirty="0">
              <a:solidFill>
                <a:srgbClr val="002060"/>
              </a:solidFill>
              <a:latin typeface="Arial" panose="020B0604020202020204" pitchFamily="34" charset="0"/>
              <a:cs typeface="Arial" panose="020B0604020202020204" pitchFamily="34" charset="0"/>
            </a:endParaRPr>
          </a:p>
          <a:p>
            <a:pPr marL="514350" lvl="0" indent="-514350" algn="just">
              <a:buAutoNum type="arabicPeriod"/>
            </a:pPr>
            <a:r>
              <a:rPr lang="fr-FR" sz="2800" b="1" dirty="0" smtClean="0">
                <a:solidFill>
                  <a:srgbClr val="002060"/>
                </a:solidFill>
                <a:latin typeface="Arial" panose="020B0604020202020204" pitchFamily="34" charset="0"/>
                <a:cs typeface="Arial" panose="020B0604020202020204" pitchFamily="34" charset="0"/>
              </a:rPr>
              <a:t>Part </a:t>
            </a:r>
            <a:r>
              <a:rPr lang="fr-FR" sz="2800" b="1" dirty="0">
                <a:solidFill>
                  <a:srgbClr val="002060"/>
                </a:solidFill>
                <a:latin typeface="Arial" panose="020B0604020202020204" pitchFamily="34" charset="0"/>
                <a:cs typeface="Arial" panose="020B0604020202020204" pitchFamily="34" charset="0"/>
              </a:rPr>
              <a:t>de </a:t>
            </a:r>
            <a:r>
              <a:rPr lang="fr-FR" sz="2800" b="1" dirty="0" smtClean="0">
                <a:solidFill>
                  <a:srgbClr val="002060"/>
                </a:solidFill>
                <a:latin typeface="Arial" panose="020B0604020202020204" pitchFamily="34" charset="0"/>
                <a:cs typeface="Arial" panose="020B0604020202020204" pitchFamily="34" charset="0"/>
              </a:rPr>
              <a:t>l'État</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d</a:t>
            </a:r>
            <a:r>
              <a:rPr lang="fr-FR" sz="2800" dirty="0" smtClean="0">
                <a:solidFill>
                  <a:srgbClr val="002060"/>
                </a:solidFill>
                <a:latin typeface="Arial" panose="020B0604020202020204" pitchFamily="34" charset="0"/>
                <a:cs typeface="Arial" panose="020B0604020202020204" pitchFamily="34" charset="0"/>
              </a:rPr>
              <a:t>ans </a:t>
            </a:r>
            <a:r>
              <a:rPr lang="fr-FR" sz="2800" dirty="0">
                <a:solidFill>
                  <a:srgbClr val="002060"/>
                </a:solidFill>
                <a:latin typeface="Arial" panose="020B0604020202020204" pitchFamily="34" charset="0"/>
                <a:cs typeface="Arial" panose="020B0604020202020204" pitchFamily="34" charset="0"/>
              </a:rPr>
              <a:t>le secteur minier, l'État C</a:t>
            </a:r>
            <a:r>
              <a:rPr lang="fr-FR" sz="2800" dirty="0" smtClean="0">
                <a:solidFill>
                  <a:srgbClr val="002060"/>
                </a:solidFill>
                <a:latin typeface="Arial" panose="020B0604020202020204" pitchFamily="34" charset="0"/>
                <a:cs typeface="Arial" panose="020B0604020202020204" pitchFamily="34" charset="0"/>
              </a:rPr>
              <a:t>ongolais </a:t>
            </a:r>
            <a:r>
              <a:rPr lang="fr-FR" sz="2800" dirty="0">
                <a:solidFill>
                  <a:srgbClr val="002060"/>
                </a:solidFill>
                <a:latin typeface="Arial" panose="020B0604020202020204" pitchFamily="34" charset="0"/>
                <a:cs typeface="Arial" panose="020B0604020202020204" pitchFamily="34" charset="0"/>
              </a:rPr>
              <a:t>a droit à une participation </a:t>
            </a:r>
            <a:r>
              <a:rPr lang="fr-FR" sz="2800" dirty="0" smtClean="0">
                <a:solidFill>
                  <a:srgbClr val="002060"/>
                </a:solidFill>
                <a:latin typeface="Arial" panose="020B0604020202020204" pitchFamily="34" charset="0"/>
                <a:cs typeface="Arial" panose="020B0604020202020204" pitchFamily="34" charset="0"/>
              </a:rPr>
              <a:t>gratuite</a:t>
            </a:r>
            <a:r>
              <a:rPr lang="fr-FR" sz="2800" dirty="0">
                <a:solidFill>
                  <a:srgbClr val="002060"/>
                </a:solidFill>
                <a:latin typeface="Arial" panose="020B0604020202020204" pitchFamily="34" charset="0"/>
                <a:cs typeface="Arial" panose="020B0604020202020204" pitchFamily="34" charset="0"/>
              </a:rPr>
              <a:t> d'au moins 10% lors de l'octroi d'un permis d'exploitation</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800" dirty="0" smtClean="0">
              <a:solidFill>
                <a:srgbClr val="002060"/>
              </a:solidFill>
              <a:latin typeface="Arial" panose="020B0604020202020204" pitchFamily="34" charset="0"/>
              <a:cs typeface="Arial" panose="020B0604020202020204" pitchFamily="34" charset="0"/>
            </a:endParaRPr>
          </a:p>
          <a:p>
            <a:pPr algn="just"/>
            <a:r>
              <a:rPr lang="fr-FR" sz="2800" b="1" dirty="0" smtClean="0">
                <a:solidFill>
                  <a:srgbClr val="002060"/>
                </a:solidFill>
                <a:latin typeface="Arial" panose="020B0604020202020204" pitchFamily="34" charset="0"/>
                <a:cs typeface="Arial" panose="020B0604020202020204" pitchFamily="34" charset="0"/>
              </a:rPr>
              <a:t>2. Sous-traitance</a:t>
            </a:r>
            <a:r>
              <a:rPr lang="fr-FR" sz="2800" dirty="0">
                <a:solidFill>
                  <a:srgbClr val="002060"/>
                </a:solidFill>
                <a:latin typeface="Arial" panose="020B0604020202020204" pitchFamily="34" charset="0"/>
                <a:cs typeface="Arial" panose="020B0604020202020204" pitchFamily="34" charset="0"/>
              </a:rPr>
              <a:t>: la loi impose que les activités </a:t>
            </a:r>
            <a:r>
              <a:rPr lang="fr-FR" sz="2800" dirty="0" smtClean="0">
                <a:solidFill>
                  <a:srgbClr val="002060"/>
                </a:solidFill>
                <a:latin typeface="Arial" panose="020B0604020202020204" pitchFamily="34" charset="0"/>
                <a:cs typeface="Arial" panose="020B0604020202020204" pitchFamily="34" charset="0"/>
              </a:rPr>
              <a:t>de</a:t>
            </a:r>
          </a:p>
          <a:p>
            <a:pPr algn="just"/>
            <a:r>
              <a:rPr lang="fr-FR" sz="2800" dirty="0" smtClean="0">
                <a:solidFill>
                  <a:srgbClr val="002060"/>
                </a:solidFill>
                <a:latin typeface="Arial" panose="020B0604020202020204" pitchFamily="34" charset="0"/>
                <a:cs typeface="Arial" panose="020B0604020202020204" pitchFamily="34" charset="0"/>
              </a:rPr>
              <a:t>    sous-traitance </a:t>
            </a:r>
            <a:r>
              <a:rPr lang="fr-FR" sz="2800" dirty="0">
                <a:solidFill>
                  <a:srgbClr val="002060"/>
                </a:solidFill>
                <a:latin typeface="Arial" panose="020B0604020202020204" pitchFamily="34" charset="0"/>
                <a:cs typeface="Arial" panose="020B0604020202020204" pitchFamily="34" charset="0"/>
              </a:rPr>
              <a:t>soient réservées à </a:t>
            </a:r>
            <a:r>
              <a:rPr lang="fr-FR" sz="2800" dirty="0" smtClean="0">
                <a:solidFill>
                  <a:srgbClr val="002060"/>
                </a:solidFill>
                <a:latin typeface="Arial" panose="020B0604020202020204" pitchFamily="34" charset="0"/>
                <a:cs typeface="Arial" panose="020B0604020202020204" pitchFamily="34" charset="0"/>
              </a:rPr>
              <a:t>des entreprises</a:t>
            </a:r>
          </a:p>
          <a:p>
            <a:pPr lvl="0" algn="just"/>
            <a:endParaRPr lang="fr-FR" sz="11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6824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76672"/>
            <a:ext cx="8424936" cy="5970865"/>
          </a:xfrm>
          <a:prstGeom prst="rect">
            <a:avLst/>
          </a:prstGeom>
        </p:spPr>
        <p:txBody>
          <a:bodyPr wrap="square">
            <a:spAutoFit/>
          </a:bodyPr>
          <a:lstStyle/>
          <a:p>
            <a:pPr algn="just"/>
            <a:r>
              <a:rPr lang="fr-FR" sz="2800" dirty="0" smtClean="0">
                <a:solidFill>
                  <a:srgbClr val="002060"/>
                </a:solidFill>
                <a:latin typeface="Arial" panose="020B0604020202020204" pitchFamily="34" charset="0"/>
                <a:cs typeface="Arial" panose="020B0604020202020204" pitchFamily="34" charset="0"/>
              </a:rPr>
              <a:t>à </a:t>
            </a:r>
            <a:r>
              <a:rPr lang="fr-FR" sz="2800" dirty="0">
                <a:solidFill>
                  <a:srgbClr val="002060"/>
                </a:solidFill>
                <a:latin typeface="Arial" panose="020B0604020202020204" pitchFamily="34" charset="0"/>
                <a:cs typeface="Arial" panose="020B0604020202020204" pitchFamily="34" charset="0"/>
              </a:rPr>
              <a:t>capitaux majoritairement congolais.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800" b="1" dirty="0" smtClean="0">
              <a:solidFill>
                <a:srgbClr val="002060"/>
              </a:solidFill>
              <a:latin typeface="Arial" panose="020B0604020202020204" pitchFamily="34" charset="0"/>
              <a:cs typeface="Arial" panose="020B0604020202020204" pitchFamily="34" charset="0"/>
            </a:endParaRPr>
          </a:p>
          <a:p>
            <a:pPr lvl="0" algn="just"/>
            <a:endParaRPr lang="fr-FR" sz="800" b="1"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smtClean="0">
                <a:solidFill>
                  <a:srgbClr val="002060"/>
                </a:solidFill>
                <a:latin typeface="Arial" panose="020B0604020202020204" pitchFamily="34" charset="0"/>
                <a:cs typeface="Arial" panose="020B0604020202020204" pitchFamily="34" charset="0"/>
              </a:rPr>
              <a:t>(</a:t>
            </a:r>
            <a:r>
              <a:rPr lang="fr-FR" sz="2800" b="1" dirty="0">
                <a:solidFill>
                  <a:srgbClr val="002060"/>
                </a:solidFill>
                <a:latin typeface="Arial" panose="020B0604020202020204" pitchFamily="34" charset="0"/>
                <a:cs typeface="Arial" panose="020B0604020202020204" pitchFamily="34" charset="0"/>
              </a:rPr>
              <a:t>Ex: Mines</a:t>
            </a:r>
            <a:r>
              <a:rPr lang="fr-FR" sz="2800" b="1" dirty="0" smtClean="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e</a:t>
            </a:r>
            <a:r>
              <a:rPr lang="fr-FR" sz="2800" dirty="0" smtClean="0">
                <a:solidFill>
                  <a:srgbClr val="002060"/>
                </a:solidFill>
                <a:latin typeface="Arial" panose="020B0604020202020204" pitchFamily="34" charset="0"/>
                <a:cs typeface="Arial" panose="020B0604020202020204" pitchFamily="34" charset="0"/>
              </a:rPr>
              <a:t>n </a:t>
            </a:r>
            <a:r>
              <a:rPr lang="fr-FR" sz="2800" dirty="0">
                <a:solidFill>
                  <a:srgbClr val="002060"/>
                </a:solidFill>
                <a:latin typeface="Arial" panose="020B0604020202020204" pitchFamily="34" charset="0"/>
                <a:cs typeface="Arial" panose="020B0604020202020204" pitchFamily="34" charset="0"/>
              </a:rPr>
              <a:t>RDC, les </a:t>
            </a:r>
            <a:r>
              <a:rPr lang="fr-FR" sz="2800" dirty="0" smtClean="0">
                <a:solidFill>
                  <a:srgbClr val="002060"/>
                </a:solidFill>
                <a:latin typeface="Arial" panose="020B0604020202020204" pitchFamily="34" charset="0"/>
                <a:cs typeface="Arial" panose="020B0604020202020204" pitchFamily="34" charset="0"/>
              </a:rPr>
              <a:t>joint-ventures </a:t>
            </a:r>
            <a:r>
              <a:rPr lang="fr-FR" sz="2800" dirty="0">
                <a:solidFill>
                  <a:srgbClr val="002060"/>
                </a:solidFill>
                <a:latin typeface="Arial" panose="020B0604020202020204" pitchFamily="34" charset="0"/>
                <a:cs typeface="Arial" panose="020B0604020202020204" pitchFamily="34" charset="0"/>
              </a:rPr>
              <a:t>minières impliquent souvent l'ANAPI (Agence Nationale pour la Promotion des Investissements) et le Cadastre Minier (CAMI) pour la valorisation des gisements et le transfert de titres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3. Conseil juridique:</a:t>
            </a:r>
            <a:r>
              <a:rPr lang="fr-FR" sz="2800" dirty="0">
                <a:solidFill>
                  <a:srgbClr val="002060"/>
                </a:solidFill>
                <a:latin typeface="Arial" panose="020B0604020202020204" pitchFamily="34" charset="0"/>
                <a:cs typeface="Arial" panose="020B0604020202020204" pitchFamily="34" charset="0"/>
              </a:rPr>
              <a:t> Il est fortement recommandé d'engager des avocats locaux pour sécuriser les investissements.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r>
              <a:rPr lang="fr-FR" sz="2800" b="1" i="1" u="sng" dirty="0" smtClean="0">
                <a:solidFill>
                  <a:srgbClr val="002060"/>
                </a:solidFill>
                <a:latin typeface="Arial" panose="020B0604020202020204" pitchFamily="34" charset="0"/>
                <a:cs typeface="Arial" panose="020B0604020202020204" pitchFamily="34" charset="0"/>
              </a:rPr>
              <a:t>NB:</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p</a:t>
            </a:r>
            <a:r>
              <a:rPr lang="fr-FR" sz="2800" dirty="0" smtClean="0">
                <a:solidFill>
                  <a:srgbClr val="002060"/>
                </a:solidFill>
                <a:latin typeface="Arial" panose="020B0604020202020204" pitchFamily="34" charset="0"/>
                <a:cs typeface="Arial" panose="020B0604020202020204" pitchFamily="34" charset="0"/>
              </a:rPr>
              <a:t>our des informations précises et complètes veuillez </a:t>
            </a:r>
            <a:r>
              <a:rPr lang="fr-FR" sz="2800" dirty="0">
                <a:solidFill>
                  <a:srgbClr val="002060"/>
                </a:solidFill>
                <a:latin typeface="Arial" panose="020B0604020202020204" pitchFamily="34" charset="0"/>
                <a:cs typeface="Arial" panose="020B0604020202020204" pitchFamily="34" charset="0"/>
              </a:rPr>
              <a:t>vous adresser au Guichet Unique de Création d’Entreprise </a:t>
            </a:r>
            <a:r>
              <a:rPr lang="fr-FR" sz="2800" b="1" dirty="0">
                <a:solidFill>
                  <a:srgbClr val="002060"/>
                </a:solidFill>
                <a:latin typeface="Arial" panose="020B0604020202020204" pitchFamily="34" charset="0"/>
                <a:cs typeface="Arial" panose="020B0604020202020204" pitchFamily="34" charset="0"/>
              </a:rPr>
              <a:t>(GUCE)</a:t>
            </a:r>
            <a:r>
              <a:rPr lang="fr-FR" sz="2800" dirty="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44755618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424936" cy="6093976"/>
          </a:xfrm>
          <a:prstGeom prst="rect">
            <a:avLst/>
          </a:prstGeom>
        </p:spPr>
        <p:txBody>
          <a:bodyPr wrap="square">
            <a:spAutoFit/>
          </a:bodyPr>
          <a:lstStyle/>
          <a:p>
            <a:pPr algn="ctr"/>
            <a:r>
              <a:rPr lang="fr-FR" sz="2800" b="1" u="sng" dirty="0">
                <a:solidFill>
                  <a:srgbClr val="002060"/>
                </a:solidFill>
                <a:latin typeface="Arial" panose="020B0604020202020204" pitchFamily="34" charset="0"/>
                <a:cs typeface="Arial" panose="020B0604020202020204" pitchFamily="34" charset="0"/>
              </a:rPr>
              <a:t>B / QUELS INTÉRÊTS DE LA JOINT-VENTURE POUR LES ENTREPRISES CONGOLAISES</a:t>
            </a:r>
            <a:endParaRPr lang="fr-FR" sz="2800" u="sng" dirty="0">
              <a:solidFill>
                <a:srgbClr val="002060"/>
              </a:solidFill>
              <a:latin typeface="Arial" panose="020B0604020202020204" pitchFamily="34" charset="0"/>
              <a:cs typeface="Arial" panose="020B0604020202020204" pitchFamily="34" charset="0"/>
            </a:endParaRPr>
          </a:p>
          <a:p>
            <a:pPr algn="just"/>
            <a:endParaRPr lang="fr-FR" sz="1400" u="sng" dirty="0" smtClean="0">
              <a:solidFill>
                <a:srgbClr val="002060"/>
              </a:solidFill>
              <a:latin typeface="Arial" panose="020B0604020202020204" pitchFamily="34" charset="0"/>
              <a:cs typeface="Arial" panose="020B0604020202020204" pitchFamily="34" charset="0"/>
            </a:endParaRPr>
          </a:p>
          <a:p>
            <a:pPr algn="just"/>
            <a:endParaRPr lang="fr-FR" sz="800" u="sng"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Pour </a:t>
            </a:r>
            <a:r>
              <a:rPr lang="fr-FR" sz="2800" dirty="0">
                <a:solidFill>
                  <a:srgbClr val="002060"/>
                </a:solidFill>
                <a:latin typeface="Arial" panose="020B0604020202020204" pitchFamily="34" charset="0"/>
                <a:cs typeface="Arial" panose="020B0604020202020204" pitchFamily="34" charset="0"/>
              </a:rPr>
              <a:t>les entreprises congolaises, la </a:t>
            </a:r>
            <a:r>
              <a:rPr lang="fr-FR" sz="2800" dirty="0" smtClean="0">
                <a:solidFill>
                  <a:srgbClr val="002060"/>
                </a:solidFill>
                <a:latin typeface="Arial" panose="020B0604020202020204" pitchFamily="34" charset="0"/>
                <a:cs typeface="Arial" panose="020B0604020202020204" pitchFamily="34" charset="0"/>
              </a:rPr>
              <a:t>joint-venture</a:t>
            </a:r>
            <a:r>
              <a:rPr lang="fr-FR" sz="2800" dirty="0">
                <a:solidFill>
                  <a:srgbClr val="002060"/>
                </a:solidFill>
                <a:latin typeface="Arial" panose="020B0604020202020204" pitchFamily="34" charset="0"/>
                <a:cs typeface="Arial" panose="020B0604020202020204" pitchFamily="34" charset="0"/>
              </a:rPr>
              <a:t> (ou coentreprise) est un levier de croissance stratégique qui permet de compenser certaines faiblesses structurelles du marché local tout en saisissant des opportunités d'envergure nationale et internationale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Voici </a:t>
            </a:r>
            <a:r>
              <a:rPr lang="fr-FR" sz="2800" dirty="0" smtClean="0">
                <a:solidFill>
                  <a:srgbClr val="002060"/>
                </a:solidFill>
                <a:latin typeface="Arial" panose="020B0604020202020204" pitchFamily="34" charset="0"/>
                <a:cs typeface="Arial" panose="020B0604020202020204" pitchFamily="34" charset="0"/>
              </a:rPr>
              <a:t>quelques </a:t>
            </a:r>
            <a:r>
              <a:rPr lang="fr-FR" sz="2800" dirty="0">
                <a:solidFill>
                  <a:srgbClr val="002060"/>
                </a:solidFill>
                <a:latin typeface="Arial" panose="020B0604020202020204" pitchFamily="34" charset="0"/>
                <a:cs typeface="Arial" panose="020B0604020202020204" pitchFamily="34" charset="0"/>
              </a:rPr>
              <a:t>avantages spécifiques pour une entreprise locale en </a:t>
            </a:r>
            <a:r>
              <a:rPr lang="fr-FR" sz="2800" dirty="0" smtClean="0">
                <a:solidFill>
                  <a:srgbClr val="002060"/>
                </a:solidFill>
                <a:latin typeface="Arial" panose="020B0604020202020204" pitchFamily="34" charset="0"/>
                <a:cs typeface="Arial" panose="020B0604020202020204" pitchFamily="34" charset="0"/>
              </a:rPr>
              <a:t>RDC:</a:t>
            </a:r>
          </a:p>
          <a:p>
            <a:pPr algn="just"/>
            <a:endParaRPr lang="fr-FR" sz="12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1. Renforcement des </a:t>
            </a:r>
            <a:r>
              <a:rPr lang="fr-FR" sz="2800" b="1" dirty="0" smtClean="0">
                <a:solidFill>
                  <a:srgbClr val="002060"/>
                </a:solidFill>
                <a:latin typeface="Arial" panose="020B0604020202020204" pitchFamily="34" charset="0"/>
                <a:cs typeface="Arial" panose="020B0604020202020204" pitchFamily="34" charset="0"/>
              </a:rPr>
              <a:t>capacités </a:t>
            </a:r>
            <a:r>
              <a:rPr lang="fr-FR" sz="2800" b="1" dirty="0">
                <a:solidFill>
                  <a:srgbClr val="002060"/>
                </a:solidFill>
                <a:latin typeface="Arial" panose="020B0604020202020204" pitchFamily="34" charset="0"/>
                <a:cs typeface="Arial" panose="020B0604020202020204" pitchFamily="34" charset="0"/>
              </a:rPr>
              <a:t>et </a:t>
            </a:r>
            <a:r>
              <a:rPr lang="fr-FR" sz="2800" b="1" dirty="0" smtClean="0">
                <a:solidFill>
                  <a:srgbClr val="002060"/>
                </a:solidFill>
                <a:latin typeface="Arial" panose="020B0604020202020204" pitchFamily="34" charset="0"/>
                <a:cs typeface="Arial" panose="020B0604020202020204" pitchFamily="34" charset="0"/>
              </a:rPr>
              <a:t>transfert </a:t>
            </a:r>
            <a:r>
              <a:rPr lang="fr-FR" sz="2800" b="1" dirty="0">
                <a:solidFill>
                  <a:srgbClr val="002060"/>
                </a:solidFill>
                <a:latin typeface="Arial" panose="020B0604020202020204" pitchFamily="34" charset="0"/>
                <a:cs typeface="Arial" panose="020B0604020202020204" pitchFamily="34" charset="0"/>
              </a:rPr>
              <a:t>de t</a:t>
            </a:r>
            <a:r>
              <a:rPr lang="fr-FR" sz="2800" b="1" dirty="0" smtClean="0">
                <a:solidFill>
                  <a:srgbClr val="002060"/>
                </a:solidFill>
                <a:latin typeface="Arial" panose="020B0604020202020204" pitchFamily="34" charset="0"/>
                <a:cs typeface="Arial" panose="020B0604020202020204" pitchFamily="34" charset="0"/>
              </a:rPr>
              <a:t>echnologies</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808176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980728"/>
            <a:ext cx="8208912" cy="5539978"/>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Acquisition de </a:t>
            </a:r>
            <a:r>
              <a:rPr lang="fr-FR" sz="2800" b="1" dirty="0" smtClean="0">
                <a:solidFill>
                  <a:srgbClr val="002060"/>
                </a:solidFill>
                <a:latin typeface="Arial" panose="020B0604020202020204" pitchFamily="34" charset="0"/>
                <a:cs typeface="Arial" panose="020B0604020202020204" pitchFamily="34" charset="0"/>
              </a:rPr>
              <a:t>savoir-faire</a:t>
            </a:r>
            <a:r>
              <a:rPr lang="fr-FR" sz="2800" dirty="0" smtClean="0">
                <a:solidFill>
                  <a:srgbClr val="002060"/>
                </a:solidFill>
                <a:latin typeface="Arial" panose="020B0604020202020204" pitchFamily="34" charset="0"/>
                <a:cs typeface="Arial" panose="020B0604020202020204" pitchFamily="34" charset="0"/>
              </a:rPr>
              <a:t>: le </a:t>
            </a:r>
            <a:r>
              <a:rPr lang="fr-FR" sz="2800" dirty="0">
                <a:solidFill>
                  <a:srgbClr val="002060"/>
                </a:solidFill>
                <a:latin typeface="Arial" panose="020B0604020202020204" pitchFamily="34" charset="0"/>
                <a:cs typeface="Arial" panose="020B0604020202020204" pitchFamily="34" charset="0"/>
              </a:rPr>
              <a:t>partenaire étranger apporte souvent une expertise technique, des outils de gestion modernes et des processus industriels que l'entreprise congolaise </a:t>
            </a:r>
            <a:r>
              <a:rPr lang="fr-FR" sz="2800" dirty="0" smtClean="0">
                <a:solidFill>
                  <a:srgbClr val="002060"/>
                </a:solidFill>
                <a:latin typeface="Arial" panose="020B0604020202020204" pitchFamily="34" charset="0"/>
                <a:cs typeface="Arial" panose="020B0604020202020204" pitchFamily="34" charset="0"/>
              </a:rPr>
              <a:t>ne possède pas.</a:t>
            </a: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Innovation</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a</a:t>
            </a:r>
            <a:r>
              <a:rPr lang="fr-FR" sz="2800" dirty="0" smtClean="0">
                <a:solidFill>
                  <a:srgbClr val="002060"/>
                </a:solidFill>
                <a:latin typeface="Arial" panose="020B0604020202020204" pitchFamily="34" charset="0"/>
                <a:cs typeface="Arial" panose="020B0604020202020204" pitchFamily="34" charset="0"/>
              </a:rPr>
              <a:t>ccès </a:t>
            </a:r>
            <a:r>
              <a:rPr lang="fr-FR" sz="2800" dirty="0">
                <a:solidFill>
                  <a:srgbClr val="002060"/>
                </a:solidFill>
                <a:latin typeface="Arial" panose="020B0604020202020204" pitchFamily="34" charset="0"/>
                <a:cs typeface="Arial" panose="020B0604020202020204" pitchFamily="34" charset="0"/>
              </a:rPr>
              <a:t>à des technologies de pointe (notamment dans les secteurs des mines ou du numérique) sans avoir à supporter seul les coûts de recherche et développement.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2. Accès aux </a:t>
            </a:r>
            <a:r>
              <a:rPr lang="fr-FR" sz="2800" b="1" dirty="0" smtClean="0">
                <a:solidFill>
                  <a:srgbClr val="002060"/>
                </a:solidFill>
                <a:latin typeface="Arial" panose="020B0604020202020204" pitchFamily="34" charset="0"/>
                <a:cs typeface="Arial" panose="020B0604020202020204" pitchFamily="34" charset="0"/>
              </a:rPr>
              <a:t>financements </a:t>
            </a:r>
            <a:r>
              <a:rPr lang="fr-FR" sz="2800" b="1" dirty="0">
                <a:solidFill>
                  <a:srgbClr val="002060"/>
                </a:solidFill>
                <a:latin typeface="Arial" panose="020B0604020202020204" pitchFamily="34" charset="0"/>
                <a:cs typeface="Arial" panose="020B0604020202020204" pitchFamily="34" charset="0"/>
              </a:rPr>
              <a:t>et </a:t>
            </a:r>
            <a:r>
              <a:rPr lang="fr-FR" sz="2800" b="1" dirty="0" smtClean="0">
                <a:solidFill>
                  <a:srgbClr val="002060"/>
                </a:solidFill>
                <a:latin typeface="Arial" panose="020B0604020202020204" pitchFamily="34" charset="0"/>
                <a:cs typeface="Arial" panose="020B0604020202020204" pitchFamily="34" charset="0"/>
              </a:rPr>
              <a:t>partage </a:t>
            </a:r>
            <a:r>
              <a:rPr lang="fr-FR" sz="2800" b="1" dirty="0">
                <a:solidFill>
                  <a:srgbClr val="002060"/>
                </a:solidFill>
                <a:latin typeface="Arial" panose="020B0604020202020204" pitchFamily="34" charset="0"/>
                <a:cs typeface="Arial" panose="020B0604020202020204" pitchFamily="34" charset="0"/>
              </a:rPr>
              <a:t>des </a:t>
            </a:r>
            <a:r>
              <a:rPr lang="fr-FR" sz="2800" b="1" dirty="0" smtClean="0">
                <a:solidFill>
                  <a:srgbClr val="002060"/>
                </a:solidFill>
                <a:latin typeface="Arial" panose="020B0604020202020204" pitchFamily="34" charset="0"/>
                <a:cs typeface="Arial" panose="020B0604020202020204" pitchFamily="34" charset="0"/>
              </a:rPr>
              <a:t>coûts</a:t>
            </a:r>
            <a:r>
              <a:rPr lang="fr-FR" sz="2800" b="1" dirty="0">
                <a:solidFill>
                  <a:srgbClr val="002060"/>
                </a:solidFill>
                <a:latin typeface="Arial" panose="020B0604020202020204" pitchFamily="34" charset="0"/>
                <a:cs typeface="Arial" panose="020B0604020202020204" pitchFamily="34" charset="0"/>
              </a:rPr>
              <a:t> </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930132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36712"/>
            <a:ext cx="8280920" cy="5262979"/>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Capacité financière </a:t>
            </a:r>
            <a:r>
              <a:rPr lang="fr-FR" sz="2800" b="1" dirty="0" smtClean="0">
                <a:solidFill>
                  <a:srgbClr val="002060"/>
                </a:solidFill>
                <a:latin typeface="Arial" panose="020B0604020202020204" pitchFamily="34" charset="0"/>
                <a:cs typeface="Arial" panose="020B0604020202020204" pitchFamily="34" charset="0"/>
              </a:rPr>
              <a:t>accrue</a:t>
            </a:r>
            <a:r>
              <a:rPr lang="fr-FR" sz="2800" dirty="0" smtClean="0">
                <a:solidFill>
                  <a:srgbClr val="002060"/>
                </a:solidFill>
                <a:latin typeface="Arial" panose="020B0604020202020204" pitchFamily="34" charset="0"/>
                <a:cs typeface="Arial" panose="020B0604020202020204" pitchFamily="34" charset="0"/>
              </a:rPr>
              <a:t>: les </a:t>
            </a:r>
            <a:r>
              <a:rPr lang="fr-FR" sz="2800" dirty="0">
                <a:solidFill>
                  <a:srgbClr val="002060"/>
                </a:solidFill>
                <a:latin typeface="Arial" panose="020B0604020202020204" pitchFamily="34" charset="0"/>
                <a:cs typeface="Arial" panose="020B0604020202020204" pitchFamily="34" charset="0"/>
              </a:rPr>
              <a:t>projets miniers ou d'infrastructure en RDC exigent des capitaux massifs. La coentreprise permet de mobiliser des fonds auprès de partenaires internationaux ou de banques de développement</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Réduction de la charge </a:t>
            </a:r>
            <a:r>
              <a:rPr lang="fr-FR" sz="2800" b="1" dirty="0" smtClean="0">
                <a:solidFill>
                  <a:srgbClr val="002060"/>
                </a:solidFill>
                <a:latin typeface="Arial" panose="020B0604020202020204" pitchFamily="34" charset="0"/>
                <a:cs typeface="Arial" panose="020B0604020202020204" pitchFamily="34" charset="0"/>
              </a:rPr>
              <a:t>financière</a:t>
            </a:r>
            <a:r>
              <a:rPr lang="fr-FR" sz="2800" dirty="0" smtClean="0">
                <a:solidFill>
                  <a:srgbClr val="002060"/>
                </a:solidFill>
                <a:latin typeface="Arial" panose="020B0604020202020204" pitchFamily="34" charset="0"/>
                <a:cs typeface="Arial" panose="020B0604020202020204" pitchFamily="34" charset="0"/>
              </a:rPr>
              <a:t>: les </a:t>
            </a:r>
            <a:r>
              <a:rPr lang="fr-FR" sz="2800" dirty="0">
                <a:solidFill>
                  <a:srgbClr val="002060"/>
                </a:solidFill>
                <a:latin typeface="Arial" panose="020B0604020202020204" pitchFamily="34" charset="0"/>
                <a:cs typeface="Arial" panose="020B0604020202020204" pitchFamily="34" charset="0"/>
              </a:rPr>
              <a:t>coûts opérationnels et les investissements initiaux sont répartis entre les associés, limitant l'endettement individuel de l'entreprise locale.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400" dirty="0" smtClean="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3. Expansion </a:t>
            </a:r>
            <a:r>
              <a:rPr lang="fr-FR" sz="2800" b="1" dirty="0" smtClean="0">
                <a:solidFill>
                  <a:srgbClr val="002060"/>
                </a:solidFill>
                <a:latin typeface="Arial" panose="020B0604020202020204" pitchFamily="34" charset="0"/>
                <a:cs typeface="Arial" panose="020B0604020202020204" pitchFamily="34" charset="0"/>
              </a:rPr>
              <a:t>commerciale </a:t>
            </a:r>
            <a:r>
              <a:rPr lang="fr-FR" sz="2800" b="1" dirty="0">
                <a:solidFill>
                  <a:srgbClr val="002060"/>
                </a:solidFill>
                <a:latin typeface="Arial" panose="020B0604020202020204" pitchFamily="34" charset="0"/>
                <a:cs typeface="Arial" panose="020B0604020202020204" pitchFamily="34" charset="0"/>
              </a:rPr>
              <a:t>et c</a:t>
            </a:r>
            <a:r>
              <a:rPr lang="fr-FR" sz="2800" b="1" dirty="0" smtClean="0">
                <a:solidFill>
                  <a:srgbClr val="002060"/>
                </a:solidFill>
                <a:latin typeface="Arial" panose="020B0604020202020204" pitchFamily="34" charset="0"/>
                <a:cs typeface="Arial" panose="020B0604020202020204" pitchFamily="34" charset="0"/>
              </a:rPr>
              <a:t>rédibilité</a:t>
            </a:r>
          </a:p>
          <a:p>
            <a:pPr algn="just"/>
            <a:endParaRPr lang="fr-FR" sz="12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537226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980728"/>
            <a:ext cx="7848872" cy="5109091"/>
          </a:xfrm>
          <a:prstGeom prst="rect">
            <a:avLst/>
          </a:prstGeom>
        </p:spPr>
        <p:txBody>
          <a:bodyPr wrap="square">
            <a:spAutoFit/>
          </a:bodyPr>
          <a:lstStyle/>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Nouveaux marchés</a:t>
            </a:r>
            <a:r>
              <a:rPr lang="fr-FR" sz="2800" dirty="0">
                <a:solidFill>
                  <a:srgbClr val="002060"/>
                </a:solidFill>
                <a:latin typeface="Arial" panose="020B0604020202020204" pitchFamily="34" charset="0"/>
                <a:cs typeface="Arial" panose="020B0604020202020204" pitchFamily="34" charset="0"/>
              </a:rPr>
              <a:t>: une joint-venture facilite l'exportation ou l'accès à des réseaux de distribution internationaux via le partenaire </a:t>
            </a:r>
            <a:r>
              <a:rPr lang="fr-FR" sz="2800" dirty="0" smtClean="0">
                <a:solidFill>
                  <a:srgbClr val="002060"/>
                </a:solidFill>
                <a:latin typeface="Arial" panose="020B0604020202020204" pitchFamily="34" charset="0"/>
                <a:cs typeface="Arial" panose="020B0604020202020204" pitchFamily="34" charset="0"/>
              </a:rPr>
              <a:t>étranger.</a:t>
            </a:r>
          </a:p>
          <a:p>
            <a:pPr algn="just"/>
            <a:endParaRPr lang="fr-FR" sz="1600" b="1" dirty="0" smtClean="0">
              <a:solidFill>
                <a:srgbClr val="002060"/>
              </a:solidFill>
              <a:latin typeface="Arial" panose="020B0604020202020204" pitchFamily="34" charset="0"/>
              <a:cs typeface="Arial" panose="020B0604020202020204" pitchFamily="34" charset="0"/>
            </a:endParaRPr>
          </a:p>
          <a:p>
            <a:pPr algn="just"/>
            <a:endParaRPr lang="fr-FR" sz="1600" b="1"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Crédibilité accrue</a:t>
            </a:r>
            <a:r>
              <a:rPr lang="fr-FR" sz="2800" dirty="0" smtClean="0">
                <a:solidFill>
                  <a:srgbClr val="002060"/>
                </a:solidFill>
                <a:latin typeface="Arial" panose="020B0604020202020204" pitchFamily="34" charset="0"/>
                <a:cs typeface="Arial" panose="020B0604020202020204" pitchFamily="34" charset="0"/>
              </a:rPr>
              <a:t>: s'associer </a:t>
            </a:r>
            <a:r>
              <a:rPr lang="fr-FR" sz="2800" dirty="0">
                <a:solidFill>
                  <a:srgbClr val="002060"/>
                </a:solidFill>
                <a:latin typeface="Arial" panose="020B0604020202020204" pitchFamily="34" charset="0"/>
                <a:cs typeface="Arial" panose="020B0604020202020204" pitchFamily="34" charset="0"/>
              </a:rPr>
              <a:t>à un leader mondial renforce la réputation de l'entreprise C</a:t>
            </a:r>
            <a:r>
              <a:rPr lang="fr-FR" sz="2800" dirty="0" smtClean="0">
                <a:solidFill>
                  <a:srgbClr val="002060"/>
                </a:solidFill>
                <a:latin typeface="Arial" panose="020B0604020202020204" pitchFamily="34" charset="0"/>
                <a:cs typeface="Arial" panose="020B0604020202020204" pitchFamily="34" charset="0"/>
              </a:rPr>
              <a:t>ongolaise </a:t>
            </a:r>
            <a:r>
              <a:rPr lang="fr-FR" sz="2800" dirty="0">
                <a:solidFill>
                  <a:srgbClr val="002060"/>
                </a:solidFill>
                <a:latin typeface="Arial" panose="020B0604020202020204" pitchFamily="34" charset="0"/>
                <a:cs typeface="Arial" panose="020B0604020202020204" pitchFamily="34" charset="0"/>
              </a:rPr>
              <a:t>auprès des clients, des fournisseurs et de l'État, facilitant ainsi l'obtention de grands contrats publics ou privés.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259805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92696"/>
            <a:ext cx="8640960" cy="5755422"/>
          </a:xfrm>
          <a:prstGeom prst="rect">
            <a:avLst/>
          </a:prstGeom>
        </p:spPr>
        <p:txBody>
          <a:bodyPr wrap="square">
            <a:spAutoFit/>
          </a:bodyPr>
          <a:lstStyle/>
          <a:p>
            <a:pPr algn="just"/>
            <a:r>
              <a:rPr lang="fr-FR" sz="2800" b="1" dirty="0" smtClean="0">
                <a:solidFill>
                  <a:srgbClr val="002060"/>
                </a:solidFill>
                <a:latin typeface="Arial" panose="020B0604020202020204" pitchFamily="34" charset="0"/>
                <a:cs typeface="Arial" panose="020B0604020202020204" pitchFamily="34" charset="0"/>
              </a:rPr>
              <a:t>4. </a:t>
            </a:r>
            <a:r>
              <a:rPr lang="fr-FR" sz="2800" b="1" dirty="0">
                <a:solidFill>
                  <a:srgbClr val="002060"/>
                </a:solidFill>
                <a:latin typeface="Arial" panose="020B0604020202020204" pitchFamily="34" charset="0"/>
                <a:cs typeface="Arial" panose="020B0604020202020204" pitchFamily="34" charset="0"/>
              </a:rPr>
              <a:t>Sécurité j</a:t>
            </a:r>
            <a:r>
              <a:rPr lang="fr-FR" sz="2800" b="1" dirty="0" smtClean="0">
                <a:solidFill>
                  <a:srgbClr val="002060"/>
                </a:solidFill>
                <a:latin typeface="Arial" panose="020B0604020202020204" pitchFamily="34" charset="0"/>
                <a:cs typeface="Arial" panose="020B0604020202020204" pitchFamily="34" charset="0"/>
              </a:rPr>
              <a:t>uridique </a:t>
            </a:r>
            <a:r>
              <a:rPr lang="fr-FR" sz="2800" b="1" dirty="0">
                <a:solidFill>
                  <a:srgbClr val="002060"/>
                </a:solidFill>
                <a:latin typeface="Arial" panose="020B0604020202020204" pitchFamily="34" charset="0"/>
                <a:cs typeface="Arial" panose="020B0604020202020204" pitchFamily="34" charset="0"/>
              </a:rPr>
              <a:t>et </a:t>
            </a:r>
            <a:r>
              <a:rPr lang="fr-FR" sz="2800" b="1" dirty="0" smtClean="0">
                <a:solidFill>
                  <a:srgbClr val="002060"/>
                </a:solidFill>
                <a:latin typeface="Arial" panose="020B0604020202020204" pitchFamily="34" charset="0"/>
                <a:cs typeface="Arial" panose="020B0604020202020204" pitchFamily="34" charset="0"/>
              </a:rPr>
              <a:t>conformité</a:t>
            </a:r>
            <a:endParaRPr lang="fr-FR" sz="2800" b="1" dirty="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a:p>
            <a:pPr algn="just"/>
            <a:endParaRPr lang="fr-FR" sz="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Cadre OHADA</a:t>
            </a:r>
            <a:r>
              <a:rPr lang="fr-FR" sz="2800" dirty="0">
                <a:solidFill>
                  <a:srgbClr val="002060"/>
                </a:solidFill>
                <a:latin typeface="Arial" panose="020B0604020202020204" pitchFamily="34" charset="0"/>
                <a:cs typeface="Arial" panose="020B0604020202020204" pitchFamily="34" charset="0"/>
              </a:rPr>
              <a:t>: la structuration sous forme de société commerciale (SARL ou SA) garantit une protection juridique standardisée et sécurisante pour les actionnaires locaux</a:t>
            </a:r>
            <a:r>
              <a:rPr lang="fr-FR" sz="2800" dirty="0" smtClean="0">
                <a:solidFill>
                  <a:srgbClr val="002060"/>
                </a:solidFill>
                <a:latin typeface="Arial" panose="020B0604020202020204" pitchFamily="34" charset="0"/>
                <a:cs typeface="Arial" panose="020B0604020202020204" pitchFamily="34" charset="0"/>
              </a:rPr>
              <a:t>.</a:t>
            </a:r>
            <a:endParaRPr lang="fr-FR" sz="1600" b="1" dirty="0" smtClean="0">
              <a:latin typeface="Arial" panose="020B0604020202020204" pitchFamily="34" charset="0"/>
              <a:cs typeface="Arial" panose="020B0604020202020204" pitchFamily="34" charset="0"/>
            </a:endParaRPr>
          </a:p>
          <a:p>
            <a:pPr lvl="0" algn="just"/>
            <a:endParaRPr lang="fr-FR" sz="1600" b="1" dirty="0" smtClean="0">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Local </a:t>
            </a:r>
            <a:r>
              <a:rPr lang="fr-FR" sz="2800" b="1" dirty="0">
                <a:solidFill>
                  <a:srgbClr val="002060"/>
                </a:solidFill>
                <a:latin typeface="Arial" panose="020B0604020202020204" pitchFamily="34" charset="0"/>
                <a:cs typeface="Arial" panose="020B0604020202020204" pitchFamily="34" charset="0"/>
              </a:rPr>
              <a:t>Content (Contenu Local</a:t>
            </a:r>
            <a:r>
              <a:rPr lang="fr-FR" sz="2800" b="1" dirty="0" smtClean="0">
                <a:solidFill>
                  <a:srgbClr val="002060"/>
                </a:solidFill>
                <a:latin typeface="Arial" panose="020B0604020202020204" pitchFamily="34" charset="0"/>
                <a:cs typeface="Arial" panose="020B0604020202020204" pitchFamily="34" charset="0"/>
              </a:rPr>
              <a:t>)</a:t>
            </a:r>
            <a:r>
              <a:rPr lang="fr-FR" sz="2800" dirty="0" smtClean="0">
                <a:solidFill>
                  <a:srgbClr val="002060"/>
                </a:solidFill>
                <a:latin typeface="Arial" panose="020B0604020202020204" pitchFamily="34" charset="0"/>
                <a:cs typeface="Arial" panose="020B0604020202020204" pitchFamily="34" charset="0"/>
              </a:rPr>
              <a:t>: en obligeant les </a:t>
            </a:r>
            <a:r>
              <a:rPr lang="fr-FR" sz="2800" dirty="0">
                <a:solidFill>
                  <a:srgbClr val="002060"/>
                </a:solidFill>
                <a:latin typeface="Arial" panose="020B0604020202020204" pitchFamily="34" charset="0"/>
                <a:cs typeface="Arial" panose="020B0604020202020204" pitchFamily="34" charset="0"/>
              </a:rPr>
              <a:t>entreprises étrangères à collaborer avec des entreprises </a:t>
            </a:r>
            <a:r>
              <a:rPr lang="fr-FR" sz="2800" dirty="0" smtClean="0">
                <a:solidFill>
                  <a:srgbClr val="002060"/>
                </a:solidFill>
                <a:latin typeface="Arial" panose="020B0604020202020204" pitchFamily="34" charset="0"/>
                <a:cs typeface="Arial" panose="020B0604020202020204" pitchFamily="34" charset="0"/>
              </a:rPr>
              <a:t>locales, cela permet </a:t>
            </a:r>
            <a:r>
              <a:rPr lang="fr-FR" sz="2800" dirty="0">
                <a:solidFill>
                  <a:srgbClr val="002060"/>
                </a:solidFill>
                <a:latin typeface="Arial" panose="020B0604020202020204" pitchFamily="34" charset="0"/>
                <a:cs typeface="Arial" panose="020B0604020202020204" pitchFamily="34" charset="0"/>
              </a:rPr>
              <a:t>aux entreprises </a:t>
            </a:r>
            <a:r>
              <a:rPr lang="fr-FR" sz="2800" dirty="0" smtClean="0">
                <a:solidFill>
                  <a:srgbClr val="002060"/>
                </a:solidFill>
                <a:latin typeface="Arial" panose="020B0604020202020204" pitchFamily="34" charset="0"/>
                <a:cs typeface="Arial" panose="020B0604020202020204" pitchFamily="34" charset="0"/>
              </a:rPr>
              <a:t>Congolaises </a:t>
            </a:r>
            <a:r>
              <a:rPr lang="fr-FR" sz="2800" dirty="0">
                <a:solidFill>
                  <a:srgbClr val="002060"/>
                </a:solidFill>
                <a:latin typeface="Arial" panose="020B0604020202020204" pitchFamily="34" charset="0"/>
                <a:cs typeface="Arial" panose="020B0604020202020204" pitchFamily="34" charset="0"/>
              </a:rPr>
              <a:t>de se positionner comme partenaires incontournables pour les investisseurs étrangers souhaitant respecter les lois sur la sous-traitance en RDC. </a:t>
            </a:r>
            <a:endParaRPr lang="fr-FR" sz="28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740858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6186309"/>
          </a:xfrm>
          <a:prstGeom prst="rect">
            <a:avLst/>
          </a:prstGeom>
        </p:spPr>
        <p:txBody>
          <a:bodyPr wrap="square">
            <a:spAutoFit/>
          </a:bodyPr>
          <a:lstStyle/>
          <a:p>
            <a:pPr algn="just"/>
            <a:r>
              <a:rPr lang="fr-FR" sz="2800" b="1" dirty="0">
                <a:solidFill>
                  <a:srgbClr val="002060"/>
                </a:solidFill>
                <a:latin typeface="Arial" panose="020B0604020202020204" pitchFamily="34" charset="0"/>
                <a:cs typeface="Arial" panose="020B0604020202020204" pitchFamily="34" charset="0"/>
              </a:rPr>
              <a:t>5. Partage des </a:t>
            </a:r>
            <a:r>
              <a:rPr lang="fr-FR" sz="2800" b="1" dirty="0" smtClean="0">
                <a:solidFill>
                  <a:srgbClr val="002060"/>
                </a:solidFill>
                <a:latin typeface="Arial" panose="020B0604020202020204" pitchFamily="34" charset="0"/>
                <a:cs typeface="Arial" panose="020B0604020202020204" pitchFamily="34" charset="0"/>
              </a:rPr>
              <a:t>Risques</a:t>
            </a:r>
          </a:p>
          <a:p>
            <a:pPr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Limitation des </a:t>
            </a:r>
            <a:r>
              <a:rPr lang="fr-FR" sz="2800" b="1" dirty="0" smtClean="0">
                <a:solidFill>
                  <a:srgbClr val="002060"/>
                </a:solidFill>
                <a:latin typeface="Arial" panose="020B0604020202020204" pitchFamily="34" charset="0"/>
                <a:cs typeface="Arial" panose="020B0604020202020204" pitchFamily="34" charset="0"/>
              </a:rPr>
              <a:t>pertes</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e</a:t>
            </a:r>
            <a:r>
              <a:rPr lang="fr-FR" sz="2800" dirty="0" smtClean="0">
                <a:solidFill>
                  <a:srgbClr val="002060"/>
                </a:solidFill>
                <a:latin typeface="Arial" panose="020B0604020202020204" pitchFamily="34" charset="0"/>
                <a:cs typeface="Arial" panose="020B0604020202020204" pitchFamily="34" charset="0"/>
              </a:rPr>
              <a:t>n </a:t>
            </a:r>
            <a:r>
              <a:rPr lang="fr-FR" sz="2800" dirty="0">
                <a:solidFill>
                  <a:srgbClr val="002060"/>
                </a:solidFill>
                <a:latin typeface="Arial" panose="020B0604020202020204" pitchFamily="34" charset="0"/>
                <a:cs typeface="Arial" panose="020B0604020202020204" pitchFamily="34" charset="0"/>
              </a:rPr>
              <a:t>cas d'échec du projet, les pertes financières et les responsabilités sont partagées, protégeant ainsi la survie de la société mère </a:t>
            </a:r>
            <a:r>
              <a:rPr lang="fr-FR" sz="2800" dirty="0" smtClean="0">
                <a:solidFill>
                  <a:srgbClr val="002060"/>
                </a:solidFill>
                <a:latin typeface="Arial" panose="020B0604020202020204" pitchFamily="34" charset="0"/>
                <a:cs typeface="Arial" panose="020B0604020202020204" pitchFamily="34" charset="0"/>
              </a:rPr>
              <a:t>congolaise.</a:t>
            </a:r>
          </a:p>
          <a:p>
            <a:pPr lvl="0" algn="just"/>
            <a:endParaRPr lang="fr-FR" sz="1400" b="1" u="sng" dirty="0">
              <a:solidFill>
                <a:srgbClr val="002060"/>
              </a:solidFill>
              <a:latin typeface="Arial" panose="020B0604020202020204" pitchFamily="34" charset="0"/>
              <a:cs typeface="Arial" panose="020B0604020202020204" pitchFamily="34" charset="0"/>
            </a:endParaRPr>
          </a:p>
          <a:p>
            <a:pPr lvl="0" algn="ctr"/>
            <a:r>
              <a:rPr lang="fr-FR" sz="2800" b="1" u="sng" dirty="0" smtClean="0">
                <a:solidFill>
                  <a:srgbClr val="002060"/>
                </a:solidFill>
                <a:latin typeface="Arial" panose="020B0604020202020204" pitchFamily="34" charset="0"/>
                <a:cs typeface="Arial" panose="020B0604020202020204" pitchFamily="34" charset="0"/>
              </a:rPr>
              <a:t>C </a:t>
            </a:r>
            <a:r>
              <a:rPr lang="fr-FR" sz="2800" b="1" u="sng" dirty="0">
                <a:solidFill>
                  <a:srgbClr val="002060"/>
                </a:solidFill>
                <a:latin typeface="Arial" panose="020B0604020202020204" pitchFamily="34" charset="0"/>
                <a:cs typeface="Arial" panose="020B0604020202020204" pitchFamily="34" charset="0"/>
              </a:rPr>
              <a:t>/ QUELS INTÉRÊTS DE LA JOINT-VENTURE POUR LES ENTREPRISES ÉTRANGÈRES EN RDC</a:t>
            </a:r>
          </a:p>
          <a:p>
            <a:pPr lvl="0" algn="ctr"/>
            <a:endParaRPr lang="fr-FR" sz="1600" u="sng" dirty="0" smtClean="0">
              <a:solidFill>
                <a:srgbClr val="002060"/>
              </a:solidFill>
              <a:latin typeface="Arial" panose="020B0604020202020204" pitchFamily="34" charset="0"/>
              <a:cs typeface="Arial" panose="020B0604020202020204" pitchFamily="34" charset="0"/>
            </a:endParaRPr>
          </a:p>
          <a:p>
            <a:pPr lvl="0" algn="ctr"/>
            <a:endParaRPr lang="fr-FR" sz="800" u="sng"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L'intérêt d'une joint-venture </a:t>
            </a:r>
            <a:r>
              <a:rPr lang="fr-FR" sz="2800" dirty="0">
                <a:solidFill>
                  <a:srgbClr val="002060"/>
                </a:solidFill>
                <a:latin typeface="Arial" panose="020B0604020202020204" pitchFamily="34" charset="0"/>
                <a:cs typeface="Arial" panose="020B0604020202020204" pitchFamily="34" charset="0"/>
              </a:rPr>
              <a:t>pour une entreprise étrangère en République Démocratique du Congo (RDC) repose sur un équilibre entre </a:t>
            </a:r>
            <a:r>
              <a:rPr lang="fr-FR" sz="2800" dirty="0" smtClean="0">
                <a:solidFill>
                  <a:srgbClr val="002060"/>
                </a:solidFill>
                <a:latin typeface="Arial" panose="020B0604020202020204" pitchFamily="34" charset="0"/>
                <a:cs typeface="Arial" panose="020B0604020202020204" pitchFamily="34" charset="0"/>
              </a:rPr>
              <a:t>conformité </a:t>
            </a:r>
            <a:r>
              <a:rPr lang="fr-FR" sz="2800" dirty="0">
                <a:solidFill>
                  <a:srgbClr val="002060"/>
                </a:solidFill>
                <a:latin typeface="Arial" panose="020B0604020202020204" pitchFamily="34" charset="0"/>
                <a:cs typeface="Arial" panose="020B0604020202020204" pitchFamily="34" charset="0"/>
              </a:rPr>
              <a:t>légale stricte et optimisation stratégique dans un environnement complexe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865469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692696"/>
            <a:ext cx="8352928" cy="5663089"/>
          </a:xfrm>
          <a:prstGeom prst="rect">
            <a:avLst/>
          </a:prstGeom>
        </p:spPr>
        <p:txBody>
          <a:bodyPr wrap="square">
            <a:spAutoFit/>
          </a:bodyPr>
          <a:lstStyle/>
          <a:p>
            <a:pPr marL="514350" indent="-514350" algn="just">
              <a:buAutoNum type="arabicPeriod"/>
            </a:pPr>
            <a:r>
              <a:rPr lang="fr-FR" sz="2800" b="1" dirty="0" smtClean="0">
                <a:solidFill>
                  <a:srgbClr val="002060"/>
                </a:solidFill>
                <a:latin typeface="Arial" panose="020B0604020202020204" pitchFamily="34" charset="0"/>
                <a:cs typeface="Arial" panose="020B0604020202020204" pitchFamily="34" charset="0"/>
              </a:rPr>
              <a:t>Conformité </a:t>
            </a:r>
            <a:r>
              <a:rPr lang="fr-FR" sz="2800" b="1" dirty="0">
                <a:solidFill>
                  <a:srgbClr val="002060"/>
                </a:solidFill>
                <a:latin typeface="Arial" panose="020B0604020202020204" pitchFamily="34" charset="0"/>
                <a:cs typeface="Arial" panose="020B0604020202020204" pitchFamily="34" charset="0"/>
              </a:rPr>
              <a:t>l</a:t>
            </a:r>
            <a:r>
              <a:rPr lang="fr-FR" sz="2800" b="1" dirty="0" smtClean="0">
                <a:solidFill>
                  <a:srgbClr val="002060"/>
                </a:solidFill>
                <a:latin typeface="Arial" panose="020B0604020202020204" pitchFamily="34" charset="0"/>
                <a:cs typeface="Arial" panose="020B0604020202020204" pitchFamily="34" charset="0"/>
              </a:rPr>
              <a:t>égale </a:t>
            </a:r>
            <a:r>
              <a:rPr lang="fr-FR" sz="2800" b="1" dirty="0">
                <a:solidFill>
                  <a:srgbClr val="002060"/>
                </a:solidFill>
                <a:latin typeface="Arial" panose="020B0604020202020204" pitchFamily="34" charset="0"/>
                <a:cs typeface="Arial" panose="020B0604020202020204" pitchFamily="34" charset="0"/>
              </a:rPr>
              <a:t>et </a:t>
            </a:r>
            <a:r>
              <a:rPr lang="fr-FR" sz="2800" b="1" dirty="0" smtClean="0">
                <a:solidFill>
                  <a:srgbClr val="002060"/>
                </a:solidFill>
                <a:latin typeface="Arial" panose="020B0604020202020204" pitchFamily="34" charset="0"/>
                <a:cs typeface="Arial" panose="020B0604020202020204" pitchFamily="34" charset="0"/>
              </a:rPr>
              <a:t>accès </a:t>
            </a:r>
            <a:r>
              <a:rPr lang="fr-FR" sz="2800" b="1" dirty="0">
                <a:solidFill>
                  <a:srgbClr val="002060"/>
                </a:solidFill>
                <a:latin typeface="Arial" panose="020B0604020202020204" pitchFamily="34" charset="0"/>
                <a:cs typeface="Arial" panose="020B0604020202020204" pitchFamily="34" charset="0"/>
              </a:rPr>
              <a:t>au m</a:t>
            </a:r>
            <a:r>
              <a:rPr lang="fr-FR" sz="2800" b="1" dirty="0" smtClean="0">
                <a:solidFill>
                  <a:srgbClr val="002060"/>
                </a:solidFill>
                <a:latin typeface="Arial" panose="020B0604020202020204" pitchFamily="34" charset="0"/>
                <a:cs typeface="Arial" panose="020B0604020202020204" pitchFamily="34" charset="0"/>
              </a:rPr>
              <a:t>arché</a:t>
            </a:r>
          </a:p>
          <a:p>
            <a:pPr algn="just"/>
            <a:endParaRPr lang="fr-FR" sz="1200" dirty="0" smtClean="0">
              <a:solidFill>
                <a:srgbClr val="002060"/>
              </a:solidFill>
              <a:latin typeface="Arial" panose="020B0604020202020204" pitchFamily="34" charset="0"/>
              <a:cs typeface="Arial" panose="020B0604020202020204" pitchFamily="34" charset="0"/>
            </a:endParaRPr>
          </a:p>
          <a:p>
            <a:pPr algn="just"/>
            <a:endParaRPr lang="fr-FR" sz="1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RDC, la coentreprise est souvent le seul levier pour accéder à certains contrats </a:t>
            </a:r>
            <a:r>
              <a:rPr lang="fr-FR" sz="2800" dirty="0" smtClean="0">
                <a:solidFill>
                  <a:srgbClr val="002060"/>
                </a:solidFill>
                <a:latin typeface="Arial" panose="020B0604020202020204" pitchFamily="34" charset="0"/>
                <a:cs typeface="Arial" panose="020B0604020202020204" pitchFamily="34" charset="0"/>
              </a:rPr>
              <a:t>stratégiques:</a:t>
            </a:r>
          </a:p>
          <a:p>
            <a:pPr algn="just"/>
            <a:endParaRPr lang="fr-FR" sz="400" dirty="0" smtClean="0">
              <a:solidFill>
                <a:srgbClr val="002060"/>
              </a:solidFill>
              <a:latin typeface="Arial" panose="020B0604020202020204" pitchFamily="34" charset="0"/>
              <a:cs typeface="Arial" panose="020B0604020202020204" pitchFamily="34" charset="0"/>
            </a:endParaRPr>
          </a:p>
          <a:p>
            <a:pPr algn="just"/>
            <a:endParaRPr lang="fr-FR" sz="400" dirty="0">
              <a:solidFill>
                <a:srgbClr val="002060"/>
              </a:solidFill>
              <a:latin typeface="Arial" panose="020B0604020202020204" pitchFamily="34" charset="0"/>
              <a:cs typeface="Arial" panose="020B0604020202020204" pitchFamily="34" charset="0"/>
            </a:endParaRPr>
          </a:p>
          <a:p>
            <a:pPr algn="just"/>
            <a:endParaRPr lang="fr-FR" sz="400" dirty="0" smtClean="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Loi sur la sous-traitance (n° 17/001</a:t>
            </a:r>
            <a:r>
              <a:rPr lang="fr-FR" sz="2800" b="1" dirty="0" smtClean="0">
                <a:solidFill>
                  <a:srgbClr val="002060"/>
                </a:solidFill>
                <a:latin typeface="Arial" panose="020B0604020202020204" pitchFamily="34" charset="0"/>
                <a:cs typeface="Arial" panose="020B0604020202020204" pitchFamily="34" charset="0"/>
              </a:rPr>
              <a:t>)</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c</a:t>
            </a:r>
            <a:r>
              <a:rPr lang="fr-FR" sz="2800" dirty="0" smtClean="0">
                <a:solidFill>
                  <a:srgbClr val="002060"/>
                </a:solidFill>
                <a:latin typeface="Arial" panose="020B0604020202020204" pitchFamily="34" charset="0"/>
                <a:cs typeface="Arial" panose="020B0604020202020204" pitchFamily="34" charset="0"/>
              </a:rPr>
              <a:t>ette </a:t>
            </a:r>
            <a:r>
              <a:rPr lang="fr-FR" sz="2800" dirty="0">
                <a:solidFill>
                  <a:srgbClr val="002060"/>
                </a:solidFill>
                <a:latin typeface="Arial" panose="020B0604020202020204" pitchFamily="34" charset="0"/>
                <a:cs typeface="Arial" panose="020B0604020202020204" pitchFamily="34" charset="0"/>
              </a:rPr>
              <a:t>loi impose que les activités de sous-traitance dans le secteur privé soient réservées aux entreprises dont le capital est détenu à </a:t>
            </a:r>
            <a:r>
              <a:rPr lang="fr-FR" sz="2800" b="1" dirty="0">
                <a:solidFill>
                  <a:srgbClr val="002060"/>
                </a:solidFill>
                <a:latin typeface="Arial" panose="020B0604020202020204" pitchFamily="34" charset="0"/>
                <a:cs typeface="Arial" panose="020B0604020202020204" pitchFamily="34" charset="0"/>
              </a:rPr>
              <a:t>51 % par des Congolais</a:t>
            </a:r>
            <a:r>
              <a:rPr lang="fr-FR" sz="2800" dirty="0">
                <a:solidFill>
                  <a:srgbClr val="002060"/>
                </a:solidFill>
                <a:latin typeface="Arial" panose="020B0604020202020204" pitchFamily="34" charset="0"/>
                <a:cs typeface="Arial" panose="020B0604020202020204" pitchFamily="34" charset="0"/>
              </a:rPr>
              <a:t>. La coentreprise permet ainsi aux groupes étrangers de rester éligibles aux appels d'offres, notamment dans les mines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13500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692696"/>
            <a:ext cx="8280920" cy="5570756"/>
          </a:xfrm>
          <a:prstGeom prst="rect">
            <a:avLst/>
          </a:prstGeom>
          <a:noFill/>
        </p:spPr>
        <p:txBody>
          <a:bodyPr wrap="square" rtlCol="0">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propriété industrielle (brevets, marques, modèles) y est très importante, constituant souvent la valeur principale, nécessitant une gestion stricte via des contrats pour protéger les actifs et définir la propriété des innovations partagées</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2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Mais </a:t>
            </a:r>
            <a:r>
              <a:rPr lang="fr-FR" sz="2800" dirty="0">
                <a:solidFill>
                  <a:srgbClr val="002060"/>
                </a:solidFill>
                <a:latin typeface="Arial" panose="020B0604020202020204" pitchFamily="34" charset="0"/>
                <a:cs typeface="Arial" panose="020B0604020202020204" pitchFamily="34" charset="0"/>
              </a:rPr>
              <a:t>comment s'allier avec un partenaire sans perdre le contrôle de son savoir-faire? Quels sont les bénéfices réels de ce partage de risques et quels sont les pièges juridiques à éviter pour garantir le succès de cette collaboration? </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20688"/>
            <a:ext cx="8496944" cy="6001643"/>
          </a:xfrm>
          <a:prstGeom prst="rect">
            <a:avLst/>
          </a:prstGeom>
        </p:spPr>
        <p:txBody>
          <a:bodyPr wrap="square">
            <a:spAutoFit/>
          </a:bodyPr>
          <a:lstStyle/>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Secteur Minier</a:t>
            </a:r>
            <a:r>
              <a:rPr lang="fr-FR" sz="2800" dirty="0">
                <a:solidFill>
                  <a:srgbClr val="002060"/>
                </a:solidFill>
                <a:latin typeface="Arial" panose="020B0604020202020204" pitchFamily="34" charset="0"/>
                <a:cs typeface="Arial" panose="020B0604020202020204" pitchFamily="34" charset="0"/>
              </a:rPr>
              <a:t>: le Code minier encourage les partenariats pour l'exploitation de gisements, facilitant les relations avec les entreprises </a:t>
            </a:r>
            <a:r>
              <a:rPr lang="fr-FR" sz="2800" dirty="0" smtClean="0">
                <a:solidFill>
                  <a:srgbClr val="002060"/>
                </a:solidFill>
                <a:latin typeface="Arial" panose="020B0604020202020204" pitchFamily="34" charset="0"/>
                <a:cs typeface="Arial" panose="020B0604020202020204" pitchFamily="34" charset="0"/>
              </a:rPr>
              <a:t>locales </a:t>
            </a:r>
            <a:r>
              <a:rPr lang="fr-FR" sz="2800" dirty="0">
                <a:solidFill>
                  <a:srgbClr val="002060"/>
                </a:solidFill>
                <a:latin typeface="Arial" panose="020B0604020202020204" pitchFamily="34" charset="0"/>
                <a:cs typeface="Arial" panose="020B0604020202020204" pitchFamily="34" charset="0"/>
              </a:rPr>
              <a:t>et l'obtention de permis. </a:t>
            </a:r>
          </a:p>
          <a:p>
            <a:pPr algn="just"/>
            <a:endParaRPr lang="fr-FR" sz="1200" b="1" dirty="0" smtClean="0">
              <a:solidFill>
                <a:srgbClr val="002060"/>
              </a:solidFill>
              <a:latin typeface="Arial" panose="020B0604020202020204" pitchFamily="34" charset="0"/>
              <a:cs typeface="Arial" panose="020B0604020202020204" pitchFamily="34" charset="0"/>
            </a:endParaRPr>
          </a:p>
          <a:p>
            <a:pPr algn="just"/>
            <a:endParaRPr lang="fr-FR" sz="1200" b="1" dirty="0" smtClean="0">
              <a:solidFill>
                <a:srgbClr val="002060"/>
              </a:solidFill>
              <a:latin typeface="Arial" panose="020B0604020202020204" pitchFamily="34" charset="0"/>
              <a:cs typeface="Arial" panose="020B0604020202020204" pitchFamily="34" charset="0"/>
            </a:endParaRPr>
          </a:p>
          <a:p>
            <a:pPr algn="just"/>
            <a:r>
              <a:rPr lang="fr-FR" sz="2800" b="1" dirty="0" smtClean="0">
                <a:solidFill>
                  <a:srgbClr val="002060"/>
                </a:solidFill>
                <a:latin typeface="Arial" panose="020B0604020202020204" pitchFamily="34" charset="0"/>
                <a:cs typeface="Arial" panose="020B0604020202020204" pitchFamily="34" charset="0"/>
              </a:rPr>
              <a:t>2</a:t>
            </a:r>
            <a:r>
              <a:rPr lang="fr-FR" sz="2800" b="1" dirty="0">
                <a:solidFill>
                  <a:srgbClr val="002060"/>
                </a:solidFill>
                <a:latin typeface="Arial" panose="020B0604020202020204" pitchFamily="34" charset="0"/>
                <a:cs typeface="Arial" panose="020B0604020202020204" pitchFamily="34" charset="0"/>
              </a:rPr>
              <a:t>. Réduction des </a:t>
            </a:r>
            <a:r>
              <a:rPr lang="fr-FR" sz="2800" b="1" dirty="0" smtClean="0">
                <a:solidFill>
                  <a:srgbClr val="002060"/>
                </a:solidFill>
                <a:latin typeface="Arial" panose="020B0604020202020204" pitchFamily="34" charset="0"/>
                <a:cs typeface="Arial" panose="020B0604020202020204" pitchFamily="34" charset="0"/>
              </a:rPr>
              <a:t>risques </a:t>
            </a:r>
            <a:r>
              <a:rPr lang="fr-FR" sz="2800" b="1" dirty="0">
                <a:solidFill>
                  <a:srgbClr val="002060"/>
                </a:solidFill>
                <a:latin typeface="Arial" panose="020B0604020202020204" pitchFamily="34" charset="0"/>
                <a:cs typeface="Arial" panose="020B0604020202020204" pitchFamily="34" charset="0"/>
              </a:rPr>
              <a:t>et </a:t>
            </a:r>
            <a:r>
              <a:rPr lang="fr-FR" sz="2800" b="1" dirty="0" smtClean="0">
                <a:solidFill>
                  <a:srgbClr val="002060"/>
                </a:solidFill>
                <a:latin typeface="Arial" panose="020B0604020202020204" pitchFamily="34" charset="0"/>
                <a:cs typeface="Arial" panose="020B0604020202020204" pitchFamily="34" charset="0"/>
              </a:rPr>
              <a:t>maîtrise locale</a:t>
            </a:r>
          </a:p>
          <a:p>
            <a:pPr algn="just"/>
            <a:endParaRPr lang="fr-FR" sz="1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S'associer à un partenaire local permet de naviguer plus sereinement dans le climat des </a:t>
            </a:r>
            <a:r>
              <a:rPr lang="fr-FR" sz="2800" dirty="0" smtClean="0">
                <a:solidFill>
                  <a:srgbClr val="002060"/>
                </a:solidFill>
                <a:latin typeface="Arial" panose="020B0604020202020204" pitchFamily="34" charset="0"/>
                <a:cs typeface="Arial" panose="020B0604020202020204" pitchFamily="34" charset="0"/>
              </a:rPr>
              <a:t>affaires:</a:t>
            </a: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Expertise </a:t>
            </a:r>
            <a:r>
              <a:rPr lang="fr-FR" sz="2800" b="1" dirty="0" smtClean="0">
                <a:solidFill>
                  <a:srgbClr val="002060"/>
                </a:solidFill>
                <a:latin typeface="Arial" panose="020B0604020202020204" pitchFamily="34" charset="0"/>
                <a:cs typeface="Arial" panose="020B0604020202020204" pitchFamily="34" charset="0"/>
              </a:rPr>
              <a:t>contextuelle</a:t>
            </a:r>
            <a:r>
              <a:rPr lang="fr-FR" sz="2800" dirty="0" smtClean="0">
                <a:solidFill>
                  <a:srgbClr val="002060"/>
                </a:solidFill>
                <a:latin typeface="Arial" panose="020B0604020202020204" pitchFamily="34" charset="0"/>
                <a:cs typeface="Arial" panose="020B0604020202020204" pitchFamily="34" charset="0"/>
              </a:rPr>
              <a:t>: le </a:t>
            </a:r>
            <a:r>
              <a:rPr lang="fr-FR" sz="2800" dirty="0">
                <a:solidFill>
                  <a:srgbClr val="002060"/>
                </a:solidFill>
                <a:latin typeface="Arial" panose="020B0604020202020204" pitchFamily="34" charset="0"/>
                <a:cs typeface="Arial" panose="020B0604020202020204" pitchFamily="34" charset="0"/>
              </a:rPr>
              <a:t>partenaire local apporte sa connaissance des réseaux de distribution, des préférences des consommateurs et des rouages administratifs</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735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92696"/>
            <a:ext cx="8424936" cy="5632311"/>
          </a:xfrm>
          <a:prstGeom prst="rect">
            <a:avLst/>
          </a:prstGeom>
        </p:spPr>
        <p:txBody>
          <a:bodyPr wrap="square">
            <a:spAutoFit/>
          </a:bodyPr>
          <a:lstStyle/>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Gestion du risque </a:t>
            </a:r>
            <a:r>
              <a:rPr lang="fr-FR" sz="2800" b="1" dirty="0" smtClean="0">
                <a:solidFill>
                  <a:srgbClr val="002060"/>
                </a:solidFill>
                <a:latin typeface="Arial" panose="020B0604020202020204" pitchFamily="34" charset="0"/>
                <a:cs typeface="Arial" panose="020B0604020202020204" pitchFamily="34" charset="0"/>
              </a:rPr>
              <a:t>pays</a:t>
            </a:r>
            <a:r>
              <a:rPr lang="fr-FR" sz="2800" dirty="0" smtClean="0">
                <a:solidFill>
                  <a:srgbClr val="002060"/>
                </a:solidFill>
                <a:latin typeface="Arial" panose="020B0604020202020204" pitchFamily="34" charset="0"/>
                <a:cs typeface="Arial" panose="020B0604020202020204" pitchFamily="34" charset="0"/>
              </a:rPr>
              <a:t>: la </a:t>
            </a:r>
            <a:r>
              <a:rPr lang="fr-FR" sz="2800" dirty="0">
                <a:solidFill>
                  <a:srgbClr val="002060"/>
                </a:solidFill>
                <a:latin typeface="Arial" panose="020B0604020202020204" pitchFamily="34" charset="0"/>
                <a:cs typeface="Arial" panose="020B0604020202020204" pitchFamily="34" charset="0"/>
              </a:rPr>
              <a:t>coentreprise aide à surmonter les obstacles réglementaires et à mieux gérer les relations avec les communautés </a:t>
            </a:r>
            <a:r>
              <a:rPr lang="fr-FR" sz="2800" dirty="0" smtClean="0">
                <a:solidFill>
                  <a:srgbClr val="002060"/>
                </a:solidFill>
                <a:latin typeface="Arial" panose="020B0604020202020204" pitchFamily="34" charset="0"/>
                <a:cs typeface="Arial" panose="020B0604020202020204" pitchFamily="34" charset="0"/>
              </a:rPr>
              <a:t>locales.</a:t>
            </a:r>
          </a:p>
          <a:p>
            <a:pPr marL="285750" lvl="0" indent="-285750" algn="just">
              <a:buFont typeface="Wingdings" panose="05000000000000000000" pitchFamily="2" charset="2"/>
              <a:buChar char="§"/>
            </a:pPr>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Mutualisation des </a:t>
            </a:r>
            <a:r>
              <a:rPr lang="fr-FR" sz="2800" b="1" dirty="0" smtClean="0">
                <a:solidFill>
                  <a:srgbClr val="002060"/>
                </a:solidFill>
                <a:latin typeface="Arial" panose="020B0604020202020204" pitchFamily="34" charset="0"/>
                <a:cs typeface="Arial" panose="020B0604020202020204" pitchFamily="34" charset="0"/>
              </a:rPr>
              <a:t>ressources</a:t>
            </a:r>
            <a:r>
              <a:rPr lang="fr-FR" sz="2800" dirty="0" smtClean="0">
                <a:solidFill>
                  <a:srgbClr val="002060"/>
                </a:solidFill>
                <a:latin typeface="Arial" panose="020B0604020202020204" pitchFamily="34" charset="0"/>
                <a:cs typeface="Arial" panose="020B0604020202020204" pitchFamily="34" charset="0"/>
              </a:rPr>
              <a:t>: elle </a:t>
            </a:r>
            <a:r>
              <a:rPr lang="fr-FR" sz="2800" dirty="0">
                <a:solidFill>
                  <a:srgbClr val="002060"/>
                </a:solidFill>
                <a:latin typeface="Arial" panose="020B0604020202020204" pitchFamily="34" charset="0"/>
                <a:cs typeface="Arial" panose="020B0604020202020204" pitchFamily="34" charset="0"/>
              </a:rPr>
              <a:t>permet de partager les coûts et les risques financiers importants liés aux infrastructures ou à l'énergie</a:t>
            </a:r>
            <a:r>
              <a:rPr lang="fr-FR" sz="2800" dirty="0" smtClean="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p>
          <a:p>
            <a:pPr lvl="0" algn="just"/>
            <a:endParaRPr lang="fr-FR" sz="1200" b="1" dirty="0" smtClean="0">
              <a:solidFill>
                <a:srgbClr val="002060"/>
              </a:solidFill>
              <a:latin typeface="Arial" panose="020B0604020202020204" pitchFamily="34" charset="0"/>
              <a:cs typeface="Arial" panose="020B0604020202020204" pitchFamily="34" charset="0"/>
            </a:endParaRPr>
          </a:p>
          <a:p>
            <a:pPr lvl="0" algn="just"/>
            <a:endParaRPr lang="fr-FR" sz="1200" b="1" dirty="0" smtClean="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3</a:t>
            </a:r>
            <a:r>
              <a:rPr lang="fr-FR" sz="2800" b="1" dirty="0">
                <a:solidFill>
                  <a:srgbClr val="002060"/>
                </a:solidFill>
                <a:latin typeface="Arial" panose="020B0604020202020204" pitchFamily="34" charset="0"/>
                <a:cs typeface="Arial" panose="020B0604020202020204" pitchFamily="34" charset="0"/>
              </a:rPr>
              <a:t>. Avantages </a:t>
            </a:r>
            <a:r>
              <a:rPr lang="fr-FR" sz="2800" b="1" dirty="0" smtClean="0">
                <a:solidFill>
                  <a:srgbClr val="002060"/>
                </a:solidFill>
                <a:latin typeface="Arial" panose="020B0604020202020204" pitchFamily="34" charset="0"/>
                <a:cs typeface="Arial" panose="020B0604020202020204" pitchFamily="34" charset="0"/>
              </a:rPr>
              <a:t>fiscaux </a:t>
            </a:r>
            <a:r>
              <a:rPr lang="fr-FR" sz="2800" b="1" dirty="0">
                <a:solidFill>
                  <a:srgbClr val="002060"/>
                </a:solidFill>
                <a:latin typeface="Arial" panose="020B0604020202020204" pitchFamily="34" charset="0"/>
                <a:cs typeface="Arial" panose="020B0604020202020204" pitchFamily="34" charset="0"/>
              </a:rPr>
              <a:t>et </a:t>
            </a:r>
            <a:r>
              <a:rPr lang="fr-FR" sz="2800" b="1" dirty="0" smtClean="0">
                <a:solidFill>
                  <a:srgbClr val="002060"/>
                </a:solidFill>
                <a:latin typeface="Arial" panose="020B0604020202020204" pitchFamily="34" charset="0"/>
                <a:cs typeface="Arial" panose="020B0604020202020204" pitchFamily="34" charset="0"/>
              </a:rPr>
              <a:t>garanties</a:t>
            </a:r>
            <a:endParaRPr lang="fr-FR" sz="2800" dirty="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Le </a:t>
            </a:r>
            <a:r>
              <a:rPr lang="fr-FR" sz="2800" dirty="0">
                <a:solidFill>
                  <a:srgbClr val="002060"/>
                </a:solidFill>
                <a:latin typeface="Arial" panose="020B0604020202020204" pitchFamily="34" charset="0"/>
                <a:cs typeface="Arial" panose="020B0604020202020204" pitchFamily="34" charset="0"/>
              </a:rPr>
              <a:t>cadre législatif offre des incitations spécifiques pour attirer les capitaux étrangers via des structures </a:t>
            </a:r>
            <a:r>
              <a:rPr lang="fr-FR" sz="2800" dirty="0" smtClean="0">
                <a:solidFill>
                  <a:srgbClr val="002060"/>
                </a:solidFill>
                <a:latin typeface="Arial" panose="020B0604020202020204" pitchFamily="34" charset="0"/>
                <a:cs typeface="Arial" panose="020B0604020202020204" pitchFamily="34" charset="0"/>
              </a:rPr>
              <a:t>mixtes:</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714122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620688"/>
            <a:ext cx="8352928" cy="5878532"/>
          </a:xfrm>
          <a:prstGeom prst="rect">
            <a:avLst/>
          </a:prstGeom>
        </p:spPr>
        <p:txBody>
          <a:bodyPr wrap="square">
            <a:spAutoFit/>
          </a:bodyPr>
          <a:lstStyle/>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Code des </a:t>
            </a:r>
            <a:r>
              <a:rPr lang="fr-FR" sz="2800" b="1" dirty="0" smtClean="0">
                <a:solidFill>
                  <a:srgbClr val="002060"/>
                </a:solidFill>
                <a:latin typeface="Arial" panose="020B0604020202020204" pitchFamily="34" charset="0"/>
                <a:cs typeface="Arial" panose="020B0604020202020204" pitchFamily="34" charset="0"/>
              </a:rPr>
              <a:t>Investissements</a:t>
            </a:r>
            <a:r>
              <a:rPr lang="fr-FR" sz="2800" dirty="0" smtClean="0">
                <a:solidFill>
                  <a:srgbClr val="002060"/>
                </a:solidFill>
                <a:latin typeface="Arial" panose="020B0604020202020204" pitchFamily="34" charset="0"/>
                <a:cs typeface="Arial" panose="020B0604020202020204" pitchFamily="34" charset="0"/>
              </a:rPr>
              <a:t>: les </a:t>
            </a:r>
            <a:r>
              <a:rPr lang="fr-FR" sz="2800" dirty="0">
                <a:solidFill>
                  <a:srgbClr val="002060"/>
                </a:solidFill>
                <a:latin typeface="Arial" panose="020B0604020202020204" pitchFamily="34" charset="0"/>
                <a:cs typeface="Arial" panose="020B0604020202020204" pitchFamily="34" charset="0"/>
              </a:rPr>
              <a:t>entreprises admises à ce régime bénéficient d'exonérations fiscales et douanières (impôts sur les bénéfices, droits d'entrée sur les </a:t>
            </a:r>
            <a:r>
              <a:rPr lang="fr-FR" sz="2800" dirty="0" smtClean="0">
                <a:solidFill>
                  <a:srgbClr val="002060"/>
                </a:solidFill>
                <a:latin typeface="Arial" panose="020B0604020202020204" pitchFamily="34" charset="0"/>
                <a:cs typeface="Arial" panose="020B0604020202020204" pitchFamily="34" charset="0"/>
              </a:rPr>
              <a:t>équipements…).</a:t>
            </a:r>
            <a:endParaRPr lang="fr-FR" sz="2800" dirty="0">
              <a:solidFill>
                <a:srgbClr val="002060"/>
              </a:solidFill>
              <a:latin typeface="Arial" panose="020B0604020202020204" pitchFamily="34" charset="0"/>
              <a:cs typeface="Arial" panose="020B0604020202020204" pitchFamily="34" charset="0"/>
            </a:endParaRPr>
          </a:p>
          <a:p>
            <a:pPr marL="171450" lvl="0" indent="-171450" algn="just">
              <a:buFont typeface="Wingdings" panose="05000000000000000000" pitchFamily="2" charset="2"/>
              <a:buChar char="§"/>
            </a:pPr>
            <a:endParaRPr lang="fr-FR" sz="1200" dirty="0" smtClean="0">
              <a:solidFill>
                <a:srgbClr val="002060"/>
              </a:solidFill>
              <a:latin typeface="Arial" panose="020B0604020202020204" pitchFamily="34" charset="0"/>
              <a:cs typeface="Arial" panose="020B0604020202020204" pitchFamily="34" charset="0"/>
            </a:endParaRPr>
          </a:p>
          <a:p>
            <a:pPr marL="171450" lvl="0" indent="-171450" algn="just">
              <a:buFont typeface="Wingdings" panose="05000000000000000000" pitchFamily="2" charset="2"/>
              <a:buChar char="§"/>
            </a:pPr>
            <a:endParaRPr lang="fr-FR" sz="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Accès et </a:t>
            </a:r>
            <a:r>
              <a:rPr lang="fr-FR" sz="2800" b="1" dirty="0" smtClean="0">
                <a:solidFill>
                  <a:srgbClr val="002060"/>
                </a:solidFill>
                <a:latin typeface="Arial" panose="020B0604020202020204" pitchFamily="34" charset="0"/>
                <a:cs typeface="Arial" panose="020B0604020202020204" pitchFamily="34" charset="0"/>
              </a:rPr>
              <a:t>conformité:</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joint-venture avec une entreprise locale facilite l'obtention de licences, la conformité aux réglementations congolaises et l'accès à des projets nécessitant de gros investissements</a:t>
            </a:r>
            <a:r>
              <a:rPr lang="fr-FR" sz="2800" dirty="0" smtClean="0">
                <a:solidFill>
                  <a:srgbClr val="002060"/>
                </a:solidFill>
                <a:latin typeface="Arial" panose="020B0604020202020204" pitchFamily="34" charset="0"/>
                <a:cs typeface="Arial" panose="020B0604020202020204" pitchFamily="34" charset="0"/>
              </a:rPr>
              <a:t>.</a:t>
            </a:r>
          </a:p>
          <a:p>
            <a:pPr marL="171450" lvl="0" indent="-171450" algn="just">
              <a:buFont typeface="Wingdings" panose="05000000000000000000" pitchFamily="2" charset="2"/>
              <a:buChar char="§"/>
            </a:pPr>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Protection </a:t>
            </a:r>
            <a:r>
              <a:rPr lang="fr-FR" sz="2800" b="1" dirty="0" smtClean="0">
                <a:solidFill>
                  <a:srgbClr val="002060"/>
                </a:solidFill>
                <a:latin typeface="Arial" panose="020B0604020202020204" pitchFamily="34" charset="0"/>
                <a:cs typeface="Arial" panose="020B0604020202020204" pitchFamily="34" charset="0"/>
              </a:rPr>
              <a:t>juridique</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l</a:t>
            </a:r>
            <a:r>
              <a:rPr lang="fr-FR" sz="2800" dirty="0" smtClean="0">
                <a:solidFill>
                  <a:srgbClr val="002060"/>
                </a:solidFill>
                <a:latin typeface="Arial" panose="020B0604020202020204" pitchFamily="34" charset="0"/>
                <a:cs typeface="Arial" panose="020B0604020202020204" pitchFamily="34" charset="0"/>
              </a:rPr>
              <a:t>'État </a:t>
            </a:r>
            <a:r>
              <a:rPr lang="fr-FR" sz="2800" dirty="0">
                <a:solidFill>
                  <a:srgbClr val="002060"/>
                </a:solidFill>
                <a:latin typeface="Arial" panose="020B0604020202020204" pitchFamily="34" charset="0"/>
                <a:cs typeface="Arial" panose="020B0604020202020204" pitchFamily="34" charset="0"/>
              </a:rPr>
              <a:t>garantit la protection des droits de propriété </a:t>
            </a:r>
            <a:r>
              <a:rPr lang="fr-FR" sz="2800" dirty="0" smtClean="0">
                <a:solidFill>
                  <a:srgbClr val="002060"/>
                </a:solidFill>
                <a:latin typeface="Arial" panose="020B0604020202020204" pitchFamily="34" charset="0"/>
                <a:cs typeface="Arial" panose="020B0604020202020204" pitchFamily="34" charset="0"/>
              </a:rPr>
              <a:t>et </a:t>
            </a:r>
            <a:r>
              <a:rPr lang="fr-FR" sz="2800" dirty="0">
                <a:solidFill>
                  <a:srgbClr val="002060"/>
                </a:solidFill>
                <a:latin typeface="Arial" panose="020B0604020202020204" pitchFamily="34" charset="0"/>
                <a:cs typeface="Arial" panose="020B0604020202020204" pitchFamily="34" charset="0"/>
              </a:rPr>
              <a:t>le transfert des revenus générés vers l'étranger</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483605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487340"/>
            <a:ext cx="8640960" cy="6355586"/>
          </a:xfrm>
          <a:prstGeom prst="rect">
            <a:avLst/>
          </a:prstGeom>
        </p:spPr>
        <p:txBody>
          <a:bodyPr wrap="square">
            <a:spAutoFit/>
          </a:bodyPr>
          <a:lstStyle/>
          <a:p>
            <a:pPr marL="457200" lvl="0" indent="-457200" algn="just">
              <a:buFont typeface="Wingdings" panose="05000000000000000000" pitchFamily="2" charset="2"/>
              <a:buChar char="§"/>
            </a:pPr>
            <a:r>
              <a:rPr lang="fr-FR" sz="2800" b="1" dirty="0">
                <a:solidFill>
                  <a:srgbClr val="002060"/>
                </a:solidFill>
                <a:latin typeface="Arial" panose="020B0604020202020204" pitchFamily="34" charset="0"/>
                <a:cs typeface="Arial" panose="020B0604020202020204" pitchFamily="34" charset="0"/>
              </a:rPr>
              <a:t>Incitations de </a:t>
            </a:r>
            <a:r>
              <a:rPr lang="fr-FR" sz="2800" b="1" dirty="0" smtClean="0">
                <a:solidFill>
                  <a:srgbClr val="002060"/>
                </a:solidFill>
                <a:latin typeface="Arial" panose="020B0604020202020204" pitchFamily="34" charset="0"/>
                <a:cs typeface="Arial" panose="020B0604020202020204" pitchFamily="34" charset="0"/>
              </a:rPr>
              <a:t>l'ANAPI</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l’Agence Nationale pour la Promotion des Investissements (ANAPI) facilite l'accès à ces avantages pour les projets contribuant au développement économique.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900" dirty="0" smtClean="0">
              <a:solidFill>
                <a:srgbClr val="002060"/>
              </a:solidFill>
              <a:latin typeface="Arial" panose="020B0604020202020204" pitchFamily="34" charset="0"/>
              <a:cs typeface="Arial" panose="020B0604020202020204" pitchFamily="34" charset="0"/>
            </a:endParaRPr>
          </a:p>
          <a:p>
            <a:pPr lvl="0" algn="just"/>
            <a:endParaRPr lang="fr-FR" sz="9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4. Accélération de la c</a:t>
            </a:r>
            <a:r>
              <a:rPr lang="fr-FR" sz="2800" b="1" dirty="0" smtClean="0">
                <a:solidFill>
                  <a:srgbClr val="002060"/>
                </a:solidFill>
                <a:latin typeface="Arial" panose="020B0604020202020204" pitchFamily="34" charset="0"/>
                <a:cs typeface="Arial" panose="020B0604020202020204" pitchFamily="34" charset="0"/>
              </a:rPr>
              <a:t>roissance</a:t>
            </a:r>
          </a:p>
          <a:p>
            <a:pPr algn="just"/>
            <a:endParaRPr lang="fr-FR" sz="11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Innovation </a:t>
            </a:r>
            <a:r>
              <a:rPr lang="fr-FR" sz="2800" b="1" dirty="0" smtClean="0">
                <a:solidFill>
                  <a:srgbClr val="002060"/>
                </a:solidFill>
                <a:latin typeface="Arial" panose="020B0604020202020204" pitchFamily="34" charset="0"/>
                <a:cs typeface="Arial" panose="020B0604020202020204" pitchFamily="34" charset="0"/>
              </a:rPr>
              <a:t>rapide</a:t>
            </a:r>
            <a:r>
              <a:rPr lang="fr-FR" sz="2800" dirty="0" smtClean="0">
                <a:solidFill>
                  <a:srgbClr val="002060"/>
                </a:solidFill>
                <a:latin typeface="Arial" panose="020B0604020202020204" pitchFamily="34" charset="0"/>
                <a:cs typeface="Arial" panose="020B0604020202020204" pitchFamily="34" charset="0"/>
              </a:rPr>
              <a:t>: la </a:t>
            </a:r>
            <a:r>
              <a:rPr lang="fr-FR" sz="2800" dirty="0">
                <a:solidFill>
                  <a:srgbClr val="002060"/>
                </a:solidFill>
                <a:latin typeface="Arial" panose="020B0604020202020204" pitchFamily="34" charset="0"/>
                <a:cs typeface="Arial" panose="020B0604020202020204" pitchFamily="34" charset="0"/>
              </a:rPr>
              <a:t>collaboration permet d'importer des technologies étrangères tout en utilisant une main-d'œuvre et une expertise logistique locale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Accès à une vaste clientèle</a:t>
            </a:r>
            <a:r>
              <a:rPr lang="fr-FR" sz="2800" dirty="0">
                <a:solidFill>
                  <a:srgbClr val="002060"/>
                </a:solidFill>
                <a:latin typeface="Arial" panose="020B0604020202020204" pitchFamily="34" charset="0"/>
                <a:cs typeface="Arial" panose="020B0604020202020204" pitchFamily="34" charset="0"/>
              </a:rPr>
              <a:t>: la RDC offre un marché de plus de </a:t>
            </a:r>
            <a:r>
              <a:rPr lang="fr-FR" sz="2800" b="1" dirty="0">
                <a:solidFill>
                  <a:srgbClr val="002060"/>
                </a:solidFill>
                <a:latin typeface="Arial" panose="020B0604020202020204" pitchFamily="34" charset="0"/>
                <a:cs typeface="Arial" panose="020B0604020202020204" pitchFamily="34" charset="0"/>
              </a:rPr>
              <a:t>100 millions de consommateurs</a:t>
            </a:r>
            <a:r>
              <a:rPr lang="fr-FR" sz="2800" dirty="0">
                <a:solidFill>
                  <a:srgbClr val="002060"/>
                </a:solidFill>
                <a:latin typeface="Arial" panose="020B0604020202020204" pitchFamily="34" charset="0"/>
                <a:cs typeface="Arial" panose="020B0604020202020204" pitchFamily="34" charset="0"/>
              </a:rPr>
              <a:t> potentiels, renforcé par sa position centrale en Afrique</a:t>
            </a:r>
            <a:r>
              <a:rPr lang="fr-FR" sz="2800" dirty="0" smtClean="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82743188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302759"/>
            <a:ext cx="8496944" cy="6586418"/>
          </a:xfrm>
          <a:prstGeom prst="rect">
            <a:avLst/>
          </a:prstGeom>
        </p:spPr>
        <p:txBody>
          <a:bodyPr wrap="square">
            <a:spAutoFit/>
          </a:bodyPr>
          <a:lstStyle/>
          <a:p>
            <a:pPr lvl="0" algn="ctr"/>
            <a:r>
              <a:rPr lang="fr-FR" sz="2800" b="1" u="sng" dirty="0">
                <a:solidFill>
                  <a:srgbClr val="002060"/>
                </a:solidFill>
                <a:latin typeface="Arial" panose="020B0604020202020204" pitchFamily="34" charset="0"/>
                <a:cs typeface="Arial" panose="020B0604020202020204" pitchFamily="34" charset="0"/>
              </a:rPr>
              <a:t>XI / EXEMPLES DE </a:t>
            </a:r>
            <a:r>
              <a:rPr lang="fr-FR" sz="2800" b="1" u="sng" dirty="0" smtClean="0">
                <a:solidFill>
                  <a:srgbClr val="002060"/>
                </a:solidFill>
                <a:latin typeface="Arial" panose="020B0604020202020204" pitchFamily="34" charset="0"/>
                <a:cs typeface="Arial" panose="020B0604020202020204" pitchFamily="34" charset="0"/>
              </a:rPr>
              <a:t>JOINT-VENTURES </a:t>
            </a:r>
            <a:r>
              <a:rPr lang="fr-FR" sz="2800" b="1" u="sng" dirty="0">
                <a:solidFill>
                  <a:srgbClr val="002060"/>
                </a:solidFill>
                <a:latin typeface="Arial" panose="020B0604020202020204" pitchFamily="34" charset="0"/>
                <a:cs typeface="Arial" panose="020B0604020202020204" pitchFamily="34" charset="0"/>
              </a:rPr>
              <a:t>EN </a:t>
            </a:r>
            <a:r>
              <a:rPr lang="fr-FR" sz="2800" b="1" u="sng" dirty="0" smtClean="0">
                <a:solidFill>
                  <a:srgbClr val="002060"/>
                </a:solidFill>
                <a:latin typeface="Arial" panose="020B0604020202020204" pitchFamily="34" charset="0"/>
                <a:cs typeface="Arial" panose="020B0604020202020204" pitchFamily="34" charset="0"/>
              </a:rPr>
              <a:t>RDC</a:t>
            </a:r>
          </a:p>
          <a:p>
            <a:pPr lvl="0" algn="ctr"/>
            <a:endParaRPr lang="fr-FR" sz="1200" b="1"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En République démocratique du Congo (RDC), la </a:t>
            </a:r>
            <a:r>
              <a:rPr lang="fr-FR" sz="2800" dirty="0" smtClean="0">
                <a:solidFill>
                  <a:srgbClr val="002060"/>
                </a:solidFill>
                <a:latin typeface="Arial" panose="020B0604020202020204" pitchFamily="34" charset="0"/>
                <a:cs typeface="Arial" panose="020B0604020202020204" pitchFamily="34" charset="0"/>
              </a:rPr>
              <a:t>joint-venture</a:t>
            </a:r>
            <a:r>
              <a:rPr lang="fr-FR" sz="2800" dirty="0">
                <a:solidFill>
                  <a:srgbClr val="002060"/>
                </a:solidFill>
                <a:latin typeface="Arial" panose="020B0604020202020204" pitchFamily="34" charset="0"/>
                <a:cs typeface="Arial" panose="020B0604020202020204" pitchFamily="34" charset="0"/>
              </a:rPr>
              <a:t> (coentreprise) est un modèle de partenariat stratégique très répandu, particulièrement dans le secteur extractif où l'État s'associe à des investisseurs étrangers. </a:t>
            </a:r>
          </a:p>
          <a:p>
            <a:pPr algn="just"/>
            <a:endParaRPr lang="fr-FR" sz="1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Voici des exemples concrets de j</a:t>
            </a:r>
            <a:r>
              <a:rPr lang="fr-FR" sz="2800" dirty="0" smtClean="0">
                <a:solidFill>
                  <a:srgbClr val="002060"/>
                </a:solidFill>
                <a:latin typeface="Arial" panose="020B0604020202020204" pitchFamily="34" charset="0"/>
                <a:cs typeface="Arial" panose="020B0604020202020204" pitchFamily="34" charset="0"/>
              </a:rPr>
              <a:t>oint-ventures </a:t>
            </a:r>
            <a:r>
              <a:rPr lang="fr-FR" sz="2800" dirty="0">
                <a:solidFill>
                  <a:srgbClr val="002060"/>
                </a:solidFill>
                <a:latin typeface="Arial" panose="020B0604020202020204" pitchFamily="34" charset="0"/>
                <a:cs typeface="Arial" panose="020B0604020202020204" pitchFamily="34" charset="0"/>
              </a:rPr>
              <a:t>opérationnelles en </a:t>
            </a:r>
            <a:r>
              <a:rPr lang="fr-FR" sz="2800" dirty="0" smtClean="0">
                <a:solidFill>
                  <a:srgbClr val="002060"/>
                </a:solidFill>
                <a:latin typeface="Arial" panose="020B0604020202020204" pitchFamily="34" charset="0"/>
                <a:cs typeface="Arial" panose="020B0604020202020204" pitchFamily="34" charset="0"/>
              </a:rPr>
              <a:t>RDC:</a:t>
            </a:r>
          </a:p>
          <a:p>
            <a:pPr algn="just"/>
            <a:endParaRPr lang="fr-FR" sz="800" dirty="0">
              <a:solidFill>
                <a:srgbClr val="002060"/>
              </a:solidFill>
              <a:latin typeface="Arial" panose="020B0604020202020204" pitchFamily="34" charset="0"/>
              <a:cs typeface="Arial" panose="020B0604020202020204" pitchFamily="34" charset="0"/>
            </a:endParaRPr>
          </a:p>
          <a:p>
            <a:pPr marL="514350" indent="-514350" algn="just">
              <a:buAutoNum type="arabicPeriod"/>
            </a:pPr>
            <a:r>
              <a:rPr lang="fr-FR" sz="2800" b="1" dirty="0" smtClean="0">
                <a:solidFill>
                  <a:srgbClr val="002060"/>
                </a:solidFill>
                <a:latin typeface="Arial" panose="020B0604020202020204" pitchFamily="34" charset="0"/>
                <a:cs typeface="Arial" panose="020B0604020202020204" pitchFamily="34" charset="0"/>
              </a:rPr>
              <a:t>Secteur </a:t>
            </a:r>
            <a:r>
              <a:rPr lang="fr-FR" sz="2800" b="1" dirty="0">
                <a:solidFill>
                  <a:srgbClr val="002060"/>
                </a:solidFill>
                <a:latin typeface="Arial" panose="020B0604020202020204" pitchFamily="34" charset="0"/>
                <a:cs typeface="Arial" panose="020B0604020202020204" pitchFamily="34" charset="0"/>
              </a:rPr>
              <a:t>Minier (Le plus dominant</a:t>
            </a:r>
            <a:r>
              <a:rPr lang="fr-FR" sz="2800" b="1" dirty="0" smtClean="0">
                <a:solidFill>
                  <a:srgbClr val="002060"/>
                </a:solidFill>
                <a:latin typeface="Arial" panose="020B0604020202020204" pitchFamily="34" charset="0"/>
                <a:cs typeface="Arial" panose="020B0604020202020204" pitchFamily="34" charset="0"/>
              </a:rPr>
              <a:t>)</a:t>
            </a:r>
          </a:p>
          <a:p>
            <a:pPr algn="just"/>
            <a:endParaRPr lang="fr-FR" sz="1200" b="1"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SICOMINES S.A. (Sino-Congolaise des Mines</a:t>
            </a:r>
            <a:r>
              <a:rPr lang="fr-FR" sz="2800" b="1" dirty="0" smtClean="0">
                <a:solidFill>
                  <a:srgbClr val="002060"/>
                </a:solidFill>
                <a:latin typeface="Arial" panose="020B0604020202020204" pitchFamily="34" charset="0"/>
                <a:cs typeface="Arial" panose="020B0604020202020204" pitchFamily="34" charset="0"/>
              </a:rPr>
              <a:t>)</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s</a:t>
            </a:r>
            <a:r>
              <a:rPr lang="fr-FR" sz="2800" dirty="0" smtClean="0">
                <a:solidFill>
                  <a:srgbClr val="002060"/>
                </a:solidFill>
                <a:latin typeface="Arial" panose="020B0604020202020204" pitchFamily="34" charset="0"/>
                <a:cs typeface="Arial" panose="020B0604020202020204" pitchFamily="34" charset="0"/>
              </a:rPr>
              <a:t>ouvent </a:t>
            </a:r>
            <a:r>
              <a:rPr lang="fr-FR" sz="2800" dirty="0">
                <a:solidFill>
                  <a:srgbClr val="002060"/>
                </a:solidFill>
                <a:latin typeface="Arial" panose="020B0604020202020204" pitchFamily="34" charset="0"/>
                <a:cs typeface="Arial" panose="020B0604020202020204" pitchFamily="34" charset="0"/>
              </a:rPr>
              <a:t>appelée le "contrat du siècle", c'est une joint-venture entre l'État congolais (via la </a:t>
            </a:r>
            <a:r>
              <a:rPr lang="fr-FR" sz="2800" b="1" dirty="0">
                <a:solidFill>
                  <a:srgbClr val="002060"/>
                </a:solidFill>
                <a:latin typeface="Arial" panose="020B0604020202020204" pitchFamily="34" charset="0"/>
                <a:cs typeface="Arial" panose="020B0604020202020204" pitchFamily="34" charset="0"/>
              </a:rPr>
              <a:t>Gécamines</a:t>
            </a:r>
            <a:r>
              <a:rPr lang="fr-FR" sz="2800" dirty="0">
                <a:solidFill>
                  <a:srgbClr val="002060"/>
                </a:solidFill>
                <a:latin typeface="Arial" panose="020B0604020202020204" pitchFamily="34" charset="0"/>
                <a:cs typeface="Arial" panose="020B0604020202020204" pitchFamily="34" charset="0"/>
              </a:rPr>
              <a:t>) et un consortium </a:t>
            </a:r>
            <a:r>
              <a:rPr lang="fr-FR" sz="2800" dirty="0" smtClean="0">
                <a:solidFill>
                  <a:srgbClr val="002060"/>
                </a:solidFill>
                <a:latin typeface="Arial" panose="020B0604020202020204" pitchFamily="34" charset="0"/>
                <a:cs typeface="Arial" panose="020B0604020202020204" pitchFamily="34" charset="0"/>
              </a:rPr>
              <a:t>d'entreprises</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720108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620688"/>
            <a:ext cx="8352928" cy="5878532"/>
          </a:xfrm>
          <a:prstGeom prst="rect">
            <a:avLst/>
          </a:prstGeom>
        </p:spPr>
        <p:txBody>
          <a:bodyPr wrap="square">
            <a:spAutoFit/>
          </a:bodyPr>
          <a:lstStyle/>
          <a:p>
            <a:pPr lvl="0" algn="just"/>
            <a:r>
              <a:rPr lang="fr-FR" sz="2800" dirty="0">
                <a:solidFill>
                  <a:srgbClr val="002060"/>
                </a:solidFill>
                <a:latin typeface="Arial" panose="020B0604020202020204" pitchFamily="34" charset="0"/>
                <a:cs typeface="Arial" panose="020B0604020202020204" pitchFamily="34" charset="0"/>
              </a:rPr>
              <a:t>chinoises (dont </a:t>
            </a:r>
            <a:r>
              <a:rPr lang="fr-FR" sz="2800" dirty="0" err="1">
                <a:solidFill>
                  <a:srgbClr val="002060"/>
                </a:solidFill>
                <a:latin typeface="Arial" panose="020B0604020202020204" pitchFamily="34" charset="0"/>
                <a:cs typeface="Arial" panose="020B0604020202020204" pitchFamily="34" charset="0"/>
              </a:rPr>
              <a:t>Sinohydro</a:t>
            </a:r>
            <a:r>
              <a:rPr lang="fr-FR" sz="2800" dirty="0">
                <a:solidFill>
                  <a:srgbClr val="002060"/>
                </a:solidFill>
                <a:latin typeface="Arial" panose="020B0604020202020204" pitchFamily="34" charset="0"/>
                <a:cs typeface="Arial" panose="020B0604020202020204" pitchFamily="34" charset="0"/>
              </a:rPr>
              <a:t> et China </a:t>
            </a:r>
            <a:r>
              <a:rPr lang="fr-FR" sz="2800" dirty="0" err="1">
                <a:solidFill>
                  <a:srgbClr val="002060"/>
                </a:solidFill>
                <a:latin typeface="Arial" panose="020B0604020202020204" pitchFamily="34" charset="0"/>
                <a:cs typeface="Arial" panose="020B0604020202020204" pitchFamily="34" charset="0"/>
              </a:rPr>
              <a:t>Railway</a:t>
            </a:r>
            <a:r>
              <a:rPr lang="fr-FR" sz="2800" dirty="0">
                <a:solidFill>
                  <a:srgbClr val="002060"/>
                </a:solidFill>
                <a:latin typeface="Arial" panose="020B0604020202020204" pitchFamily="34" charset="0"/>
                <a:cs typeface="Arial" panose="020B0604020202020204" pitchFamily="34" charset="0"/>
              </a:rPr>
              <a:t> Group</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err="1">
                <a:solidFill>
                  <a:srgbClr val="002060"/>
                </a:solidFill>
                <a:latin typeface="Arial" panose="020B0604020202020204" pitchFamily="34" charset="0"/>
                <a:cs typeface="Arial" panose="020B0604020202020204" pitchFamily="34" charset="0"/>
              </a:rPr>
              <a:t>Kamoto</a:t>
            </a:r>
            <a:r>
              <a:rPr lang="fr-FR" sz="2800" b="1" dirty="0">
                <a:solidFill>
                  <a:srgbClr val="002060"/>
                </a:solidFill>
                <a:latin typeface="Arial" panose="020B0604020202020204" pitchFamily="34" charset="0"/>
                <a:cs typeface="Arial" panose="020B0604020202020204" pitchFamily="34" charset="0"/>
              </a:rPr>
              <a:t> Copper </a:t>
            </a:r>
            <a:r>
              <a:rPr lang="fr-FR" sz="2800" b="1" dirty="0" err="1">
                <a:solidFill>
                  <a:srgbClr val="002060"/>
                </a:solidFill>
                <a:latin typeface="Arial" panose="020B0604020202020204" pitchFamily="34" charset="0"/>
                <a:cs typeface="Arial" panose="020B0604020202020204" pitchFamily="34" charset="0"/>
              </a:rPr>
              <a:t>Company</a:t>
            </a:r>
            <a:r>
              <a:rPr lang="fr-FR" sz="2800" b="1" dirty="0">
                <a:solidFill>
                  <a:srgbClr val="002060"/>
                </a:solidFill>
                <a:latin typeface="Arial" panose="020B0604020202020204" pitchFamily="34" charset="0"/>
                <a:cs typeface="Arial" panose="020B0604020202020204" pitchFamily="34" charset="0"/>
              </a:rPr>
              <a:t> (KCC</a:t>
            </a:r>
            <a:r>
              <a:rPr lang="fr-FR" sz="2800" b="1" dirty="0" smtClean="0">
                <a:solidFill>
                  <a:srgbClr val="002060"/>
                </a:solidFill>
                <a:latin typeface="Arial" panose="020B0604020202020204" pitchFamily="34" charset="0"/>
                <a:cs typeface="Arial" panose="020B0604020202020204" pitchFamily="34" charset="0"/>
              </a:rPr>
              <a:t>)</a:t>
            </a:r>
            <a:r>
              <a:rPr lang="fr-FR" sz="2800" dirty="0" smtClean="0">
                <a:solidFill>
                  <a:srgbClr val="002060"/>
                </a:solidFill>
                <a:latin typeface="Arial" panose="020B0604020202020204" pitchFamily="34" charset="0"/>
                <a:cs typeface="Arial" panose="020B0604020202020204" pitchFamily="34" charset="0"/>
              </a:rPr>
              <a:t>: partenariat </a:t>
            </a:r>
            <a:r>
              <a:rPr lang="fr-FR" sz="2800" dirty="0">
                <a:solidFill>
                  <a:srgbClr val="002060"/>
                </a:solidFill>
                <a:latin typeface="Arial" panose="020B0604020202020204" pitchFamily="34" charset="0"/>
                <a:cs typeface="Arial" panose="020B0604020202020204" pitchFamily="34" charset="0"/>
              </a:rPr>
              <a:t>entre la </a:t>
            </a:r>
            <a:r>
              <a:rPr lang="fr-FR" sz="2800" b="1" dirty="0">
                <a:solidFill>
                  <a:srgbClr val="002060"/>
                </a:solidFill>
                <a:latin typeface="Arial" panose="020B0604020202020204" pitchFamily="34" charset="0"/>
                <a:cs typeface="Arial" panose="020B0604020202020204" pitchFamily="34" charset="0"/>
              </a:rPr>
              <a:t>Gécamines</a:t>
            </a:r>
            <a:r>
              <a:rPr lang="fr-FR" sz="2800" dirty="0">
                <a:solidFill>
                  <a:srgbClr val="002060"/>
                </a:solidFill>
                <a:latin typeface="Arial" panose="020B0604020202020204" pitchFamily="34" charset="0"/>
                <a:cs typeface="Arial" panose="020B0604020202020204" pitchFamily="34" charset="0"/>
              </a:rPr>
              <a:t> et le groupe multinational </a:t>
            </a:r>
            <a:r>
              <a:rPr lang="fr-FR" sz="2800" b="1" dirty="0" err="1">
                <a:solidFill>
                  <a:srgbClr val="002060"/>
                </a:solidFill>
                <a:latin typeface="Arial" panose="020B0604020202020204" pitchFamily="34" charset="0"/>
                <a:cs typeface="Arial" panose="020B0604020202020204" pitchFamily="34" charset="0"/>
              </a:rPr>
              <a:t>Glencore</a:t>
            </a:r>
            <a:r>
              <a:rPr lang="fr-FR" sz="2800" dirty="0">
                <a:solidFill>
                  <a:srgbClr val="002060"/>
                </a:solidFill>
                <a:latin typeface="Arial" panose="020B0604020202020204" pitchFamily="34" charset="0"/>
                <a:cs typeface="Arial" panose="020B0604020202020204" pitchFamily="34" charset="0"/>
              </a:rPr>
              <a:t> pour l'exploitation du cuivre et du cobalt dans la province du Lualaba</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err="1">
                <a:solidFill>
                  <a:srgbClr val="002060"/>
                </a:solidFill>
                <a:latin typeface="Arial" panose="020B0604020202020204" pitchFamily="34" charset="0"/>
                <a:cs typeface="Arial" panose="020B0604020202020204" pitchFamily="34" charset="0"/>
              </a:rPr>
              <a:t>Kibali</a:t>
            </a:r>
            <a:r>
              <a:rPr lang="fr-FR" sz="2800" b="1" dirty="0">
                <a:solidFill>
                  <a:srgbClr val="002060"/>
                </a:solidFill>
                <a:latin typeface="Arial" panose="020B0604020202020204" pitchFamily="34" charset="0"/>
                <a:cs typeface="Arial" panose="020B0604020202020204" pitchFamily="34" charset="0"/>
              </a:rPr>
              <a:t> Gold </a:t>
            </a:r>
            <a:r>
              <a:rPr lang="fr-FR" sz="2800" b="1" dirty="0" smtClean="0">
                <a:solidFill>
                  <a:srgbClr val="002060"/>
                </a:solidFill>
                <a:latin typeface="Arial" panose="020B0604020202020204" pitchFamily="34" charset="0"/>
                <a:cs typeface="Arial" panose="020B0604020202020204" pitchFamily="34" charset="0"/>
              </a:rPr>
              <a:t>Mine</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u</a:t>
            </a:r>
            <a:r>
              <a:rPr lang="fr-FR" sz="2800" dirty="0" smtClean="0">
                <a:solidFill>
                  <a:srgbClr val="002060"/>
                </a:solidFill>
                <a:latin typeface="Arial" panose="020B0604020202020204" pitchFamily="34" charset="0"/>
                <a:cs typeface="Arial" panose="020B0604020202020204" pitchFamily="34" charset="0"/>
              </a:rPr>
              <a:t>ne </a:t>
            </a:r>
            <a:r>
              <a:rPr lang="fr-FR" sz="2800" dirty="0">
                <a:solidFill>
                  <a:srgbClr val="002060"/>
                </a:solidFill>
                <a:latin typeface="Arial" panose="020B0604020202020204" pitchFamily="34" charset="0"/>
                <a:cs typeface="Arial" panose="020B0604020202020204" pitchFamily="34" charset="0"/>
              </a:rPr>
              <a:t>coentreprise majeure dans le secteur de l'or impliquant </a:t>
            </a:r>
            <a:r>
              <a:rPr lang="fr-FR" sz="2800" b="1" dirty="0" err="1">
                <a:solidFill>
                  <a:srgbClr val="002060"/>
                </a:solidFill>
                <a:latin typeface="Arial" panose="020B0604020202020204" pitchFamily="34" charset="0"/>
                <a:cs typeface="Arial" panose="020B0604020202020204" pitchFamily="34" charset="0"/>
              </a:rPr>
              <a:t>Barrick</a:t>
            </a:r>
            <a:r>
              <a:rPr lang="fr-FR" sz="2800" b="1" dirty="0">
                <a:solidFill>
                  <a:srgbClr val="002060"/>
                </a:solidFill>
                <a:latin typeface="Arial" panose="020B0604020202020204" pitchFamily="34" charset="0"/>
                <a:cs typeface="Arial" panose="020B0604020202020204" pitchFamily="34" charset="0"/>
              </a:rPr>
              <a:t> Gold</a:t>
            </a:r>
            <a:r>
              <a:rPr lang="fr-FR" sz="2800" dirty="0">
                <a:solidFill>
                  <a:srgbClr val="002060"/>
                </a:solidFill>
                <a:latin typeface="Arial" panose="020B0604020202020204" pitchFamily="34" charset="0"/>
                <a:cs typeface="Arial" panose="020B0604020202020204" pitchFamily="34" charset="0"/>
              </a:rPr>
              <a:t>, </a:t>
            </a:r>
            <a:r>
              <a:rPr lang="fr-FR" sz="2800" b="1" dirty="0" err="1">
                <a:solidFill>
                  <a:srgbClr val="002060"/>
                </a:solidFill>
                <a:latin typeface="Arial" panose="020B0604020202020204" pitchFamily="34" charset="0"/>
                <a:cs typeface="Arial" panose="020B0604020202020204" pitchFamily="34" charset="0"/>
              </a:rPr>
              <a:t>AngloGold</a:t>
            </a:r>
            <a:r>
              <a:rPr lang="fr-FR" sz="2800" b="1" dirty="0">
                <a:solidFill>
                  <a:srgbClr val="002060"/>
                </a:solidFill>
                <a:latin typeface="Arial" panose="020B0604020202020204" pitchFamily="34" charset="0"/>
                <a:cs typeface="Arial" panose="020B0604020202020204" pitchFamily="34" charset="0"/>
              </a:rPr>
              <a:t> Ashanti</a:t>
            </a:r>
            <a:r>
              <a:rPr lang="fr-FR" sz="2800" dirty="0">
                <a:solidFill>
                  <a:srgbClr val="002060"/>
                </a:solidFill>
                <a:latin typeface="Arial" panose="020B0604020202020204" pitchFamily="34" charset="0"/>
                <a:cs typeface="Arial" panose="020B0604020202020204" pitchFamily="34" charset="0"/>
              </a:rPr>
              <a:t> et la société d'État </a:t>
            </a:r>
            <a:r>
              <a:rPr lang="fr-FR" sz="2800" b="1" dirty="0">
                <a:solidFill>
                  <a:srgbClr val="002060"/>
                </a:solidFill>
                <a:latin typeface="Arial" panose="020B0604020202020204" pitchFamily="34" charset="0"/>
                <a:cs typeface="Arial" panose="020B0604020202020204" pitchFamily="34" charset="0"/>
              </a:rPr>
              <a:t>SOKIMO</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err="1">
                <a:solidFill>
                  <a:srgbClr val="002060"/>
                </a:solidFill>
                <a:latin typeface="Arial" panose="020B0604020202020204" pitchFamily="34" charset="0"/>
                <a:cs typeface="Arial" panose="020B0604020202020204" pitchFamily="34" charset="0"/>
              </a:rPr>
              <a:t>Dathcom</a:t>
            </a:r>
            <a:r>
              <a:rPr lang="fr-FR" sz="2800" b="1" dirty="0">
                <a:solidFill>
                  <a:srgbClr val="002060"/>
                </a:solidFill>
                <a:latin typeface="Arial" panose="020B0604020202020204" pitchFamily="34" charset="0"/>
                <a:cs typeface="Arial" panose="020B0604020202020204" pitchFamily="34" charset="0"/>
              </a:rPr>
              <a:t> Mining</a:t>
            </a:r>
            <a:r>
              <a:rPr lang="fr-FR" sz="2800" dirty="0">
                <a:solidFill>
                  <a:srgbClr val="002060"/>
                </a:solidFill>
                <a:latin typeface="Arial" panose="020B0604020202020204" pitchFamily="34" charset="0"/>
                <a:cs typeface="Arial" panose="020B0604020202020204" pitchFamily="34" charset="0"/>
              </a:rPr>
              <a:t>: coentreprise formée pour l'exploitation du lithium (projet Manono) entre</a:t>
            </a:r>
          </a:p>
        </p:txBody>
      </p:sp>
    </p:spTree>
    <p:extLst>
      <p:ext uri="{BB962C8B-B14F-4D97-AF65-F5344CB8AC3E}">
        <p14:creationId xmlns:p14="http://schemas.microsoft.com/office/powerpoint/2010/main" val="47552289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548680"/>
            <a:ext cx="8568952" cy="6247864"/>
          </a:xfrm>
          <a:prstGeom prst="rect">
            <a:avLst/>
          </a:prstGeom>
        </p:spPr>
        <p:txBody>
          <a:bodyPr wrap="square">
            <a:spAutoFit/>
          </a:bodyPr>
          <a:lstStyle/>
          <a:p>
            <a:pPr lvl="0" algn="just"/>
            <a:r>
              <a:rPr lang="fr-FR" sz="2800" dirty="0" smtClean="0">
                <a:solidFill>
                  <a:srgbClr val="002060"/>
                </a:solidFill>
                <a:latin typeface="Arial" panose="020B0604020202020204" pitchFamily="34" charset="0"/>
                <a:cs typeface="Arial" panose="020B0604020202020204" pitchFamily="34" charset="0"/>
              </a:rPr>
              <a:t>l'entreprise </a:t>
            </a:r>
            <a:r>
              <a:rPr lang="fr-FR" sz="2800" dirty="0">
                <a:solidFill>
                  <a:srgbClr val="002060"/>
                </a:solidFill>
                <a:latin typeface="Arial" panose="020B0604020202020204" pitchFamily="34" charset="0"/>
                <a:cs typeface="Arial" panose="020B0604020202020204" pitchFamily="34" charset="0"/>
              </a:rPr>
              <a:t>publique </a:t>
            </a:r>
            <a:r>
              <a:rPr lang="fr-FR" sz="2800" b="1" dirty="0" err="1">
                <a:solidFill>
                  <a:srgbClr val="002060"/>
                </a:solidFill>
                <a:latin typeface="Arial" panose="020B0604020202020204" pitchFamily="34" charset="0"/>
                <a:cs typeface="Arial" panose="020B0604020202020204" pitchFamily="34" charset="0"/>
              </a:rPr>
              <a:t>Cominière</a:t>
            </a:r>
            <a:r>
              <a:rPr lang="fr-FR" sz="2800" dirty="0">
                <a:solidFill>
                  <a:srgbClr val="002060"/>
                </a:solidFill>
                <a:latin typeface="Arial" panose="020B0604020202020204" pitchFamily="34" charset="0"/>
                <a:cs typeface="Arial" panose="020B0604020202020204" pitchFamily="34" charset="0"/>
              </a:rPr>
              <a:t> et des partenaires internationaux comme AVZ </a:t>
            </a:r>
            <a:r>
              <a:rPr lang="fr-FR" sz="2800" dirty="0" err="1">
                <a:solidFill>
                  <a:srgbClr val="002060"/>
                </a:solidFill>
                <a:latin typeface="Arial" panose="020B0604020202020204" pitchFamily="34" charset="0"/>
                <a:cs typeface="Arial" panose="020B0604020202020204" pitchFamily="34" charset="0"/>
              </a:rPr>
              <a:t>Minerals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smtClean="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2. Secteur des Hydrocarbures et </a:t>
            </a:r>
            <a:r>
              <a:rPr lang="fr-FR" sz="2800" b="1" dirty="0" smtClean="0">
                <a:solidFill>
                  <a:srgbClr val="002060"/>
                </a:solidFill>
                <a:latin typeface="Arial" panose="020B0604020202020204" pitchFamily="34" charset="0"/>
                <a:cs typeface="Arial" panose="020B0604020202020204" pitchFamily="34" charset="0"/>
              </a:rPr>
              <a:t>Énergie</a:t>
            </a: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Primera Gold </a:t>
            </a:r>
            <a:r>
              <a:rPr lang="fr-FR" sz="2800" b="1" dirty="0" smtClean="0">
                <a:solidFill>
                  <a:srgbClr val="002060"/>
                </a:solidFill>
                <a:latin typeface="Arial" panose="020B0604020202020204" pitchFamily="34" charset="0"/>
                <a:cs typeface="Arial" panose="020B0604020202020204" pitchFamily="34" charset="0"/>
              </a:rPr>
              <a:t>RDC</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u</a:t>
            </a:r>
            <a:r>
              <a:rPr lang="fr-FR" sz="2800" dirty="0" smtClean="0">
                <a:solidFill>
                  <a:srgbClr val="002060"/>
                </a:solidFill>
                <a:latin typeface="Arial" panose="020B0604020202020204" pitchFamily="34" charset="0"/>
                <a:cs typeface="Arial" panose="020B0604020202020204" pitchFamily="34" charset="0"/>
              </a:rPr>
              <a:t>ne </a:t>
            </a:r>
            <a:r>
              <a:rPr lang="fr-FR" sz="2800" dirty="0">
                <a:solidFill>
                  <a:srgbClr val="002060"/>
                </a:solidFill>
                <a:latin typeface="Arial" panose="020B0604020202020204" pitchFamily="34" charset="0"/>
                <a:cs typeface="Arial" panose="020B0604020202020204" pitchFamily="34" charset="0"/>
              </a:rPr>
              <a:t>joint-venture plus récente entre la RDC et le groupe </a:t>
            </a:r>
            <a:r>
              <a:rPr lang="fr-FR" sz="2800" b="1" dirty="0">
                <a:solidFill>
                  <a:srgbClr val="002060"/>
                </a:solidFill>
                <a:latin typeface="Arial" panose="020B0604020202020204" pitchFamily="34" charset="0"/>
                <a:cs typeface="Arial" panose="020B0604020202020204" pitchFamily="34" charset="0"/>
              </a:rPr>
              <a:t>Primera Group</a:t>
            </a:r>
            <a:r>
              <a:rPr lang="fr-FR" sz="2800" dirty="0">
                <a:solidFill>
                  <a:srgbClr val="002060"/>
                </a:solidFill>
                <a:latin typeface="Arial" panose="020B0604020202020204" pitchFamily="34" charset="0"/>
                <a:cs typeface="Arial" panose="020B0604020202020204" pitchFamily="34" charset="0"/>
              </a:rPr>
              <a:t> (basé aux Émirats Arabes Unis) visant à assainir la chaîne d'approvisionnement de l'or artisanal</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Projets </a:t>
            </a:r>
            <a:r>
              <a:rPr lang="fr-FR" sz="2800" b="1" dirty="0" smtClean="0">
                <a:solidFill>
                  <a:srgbClr val="002060"/>
                </a:solidFill>
                <a:latin typeface="Arial" panose="020B0604020202020204" pitchFamily="34" charset="0"/>
                <a:cs typeface="Arial" panose="020B0604020202020204" pitchFamily="34" charset="0"/>
              </a:rPr>
              <a:t>Gaziers</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l</a:t>
            </a:r>
            <a:r>
              <a:rPr lang="fr-FR" sz="2800" dirty="0" smtClean="0">
                <a:solidFill>
                  <a:srgbClr val="002060"/>
                </a:solidFill>
                <a:latin typeface="Arial" panose="020B0604020202020204" pitchFamily="34" charset="0"/>
                <a:cs typeface="Arial" panose="020B0604020202020204" pitchFamily="34" charset="0"/>
              </a:rPr>
              <a:t>'État </a:t>
            </a:r>
            <a:r>
              <a:rPr lang="fr-FR" sz="2800" dirty="0">
                <a:solidFill>
                  <a:srgbClr val="002060"/>
                </a:solidFill>
                <a:latin typeface="Arial" panose="020B0604020202020204" pitchFamily="34" charset="0"/>
                <a:cs typeface="Arial" panose="020B0604020202020204" pitchFamily="34" charset="0"/>
              </a:rPr>
              <a:t>congolais a récemment initié des appels d'offres pour des blocs gaziers dans le Lac Kivu, impliquant souvent des structures de type joint-venture pour le partage de production. </a:t>
            </a:r>
          </a:p>
        </p:txBody>
      </p:sp>
    </p:spTree>
    <p:extLst>
      <p:ext uri="{BB962C8B-B14F-4D97-AF65-F5344CB8AC3E}">
        <p14:creationId xmlns:p14="http://schemas.microsoft.com/office/powerpoint/2010/main" val="168782690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260648"/>
            <a:ext cx="8640960" cy="6401753"/>
          </a:xfrm>
          <a:prstGeom prst="rect">
            <a:avLst/>
          </a:prstGeom>
        </p:spPr>
        <p:txBody>
          <a:bodyPr wrap="square">
            <a:spAutoFit/>
          </a:bodyPr>
          <a:lstStyle/>
          <a:p>
            <a:pPr algn="just"/>
            <a:r>
              <a:rPr lang="fr-FR" sz="2800" b="1" dirty="0">
                <a:solidFill>
                  <a:srgbClr val="002060"/>
                </a:solidFill>
                <a:latin typeface="Arial" panose="020B0604020202020204" pitchFamily="34" charset="0"/>
                <a:cs typeface="Arial" panose="020B0604020202020204" pitchFamily="34" charset="0"/>
              </a:rPr>
              <a:t>3. Nouveaux Partenariats </a:t>
            </a:r>
            <a:r>
              <a:rPr lang="fr-FR" sz="2800" b="1" dirty="0" smtClean="0">
                <a:solidFill>
                  <a:srgbClr val="002060"/>
                </a:solidFill>
                <a:latin typeface="Arial" panose="020B0604020202020204" pitchFamily="34" charset="0"/>
                <a:cs typeface="Arial" panose="020B0604020202020204" pitchFamily="34" charset="0"/>
              </a:rPr>
              <a:t>Stratégiques</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RDC–Japon </a:t>
            </a:r>
            <a:r>
              <a:rPr lang="fr-FR" sz="2800" b="1" dirty="0">
                <a:solidFill>
                  <a:srgbClr val="002060"/>
                </a:solidFill>
                <a:latin typeface="Arial" panose="020B0604020202020204" pitchFamily="34" charset="0"/>
                <a:cs typeface="Arial" panose="020B0604020202020204" pitchFamily="34" charset="0"/>
              </a:rPr>
              <a:t>(Manganèse</a:t>
            </a:r>
            <a:r>
              <a:rPr lang="fr-FR" sz="2800" b="1" dirty="0" smtClean="0">
                <a:solidFill>
                  <a:srgbClr val="002060"/>
                </a:solidFill>
                <a:latin typeface="Arial" panose="020B0604020202020204" pitchFamily="34" charset="0"/>
                <a:cs typeface="Arial" panose="020B0604020202020204" pitchFamily="34" charset="0"/>
              </a:rPr>
              <a:t>)</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u</a:t>
            </a:r>
            <a:r>
              <a:rPr lang="fr-FR" sz="2800" dirty="0" smtClean="0">
                <a:solidFill>
                  <a:srgbClr val="002060"/>
                </a:solidFill>
                <a:latin typeface="Arial" panose="020B0604020202020204" pitchFamily="34" charset="0"/>
                <a:cs typeface="Arial" panose="020B0604020202020204" pitchFamily="34" charset="0"/>
              </a:rPr>
              <a:t>n </a:t>
            </a:r>
            <a:r>
              <a:rPr lang="fr-FR" sz="2800" dirty="0">
                <a:solidFill>
                  <a:srgbClr val="002060"/>
                </a:solidFill>
                <a:latin typeface="Arial" panose="020B0604020202020204" pitchFamily="34" charset="0"/>
                <a:cs typeface="Arial" panose="020B0604020202020204" pitchFamily="34" charset="0"/>
              </a:rPr>
              <a:t>accord de </a:t>
            </a:r>
            <a:r>
              <a:rPr lang="fr-FR" sz="2800" dirty="0" smtClean="0">
                <a:solidFill>
                  <a:srgbClr val="002060"/>
                </a:solidFill>
                <a:latin typeface="Arial" panose="020B0604020202020204" pitchFamily="34" charset="0"/>
                <a:cs typeface="Arial" panose="020B0604020202020204" pitchFamily="34" charset="0"/>
              </a:rPr>
              <a:t>                joint-venture </a:t>
            </a:r>
            <a:r>
              <a:rPr lang="fr-FR" sz="2800" dirty="0">
                <a:solidFill>
                  <a:srgbClr val="002060"/>
                </a:solidFill>
                <a:latin typeface="Arial" panose="020B0604020202020204" pitchFamily="34" charset="0"/>
                <a:cs typeface="Arial" panose="020B0604020202020204" pitchFamily="34" charset="0"/>
              </a:rPr>
              <a:t>a été annoncé pour l'exploitation et la transformation du manganèse dans le Kongo Central, impliquant des partenaires </a:t>
            </a:r>
            <a:r>
              <a:rPr lang="fr-FR" sz="2800" dirty="0" smtClean="0">
                <a:solidFill>
                  <a:srgbClr val="002060"/>
                </a:solidFill>
                <a:latin typeface="Arial" panose="020B0604020202020204" pitchFamily="34" charset="0"/>
                <a:cs typeface="Arial" panose="020B0604020202020204" pitchFamily="34" charset="0"/>
              </a:rPr>
              <a:t>japonais.</a:t>
            </a:r>
          </a:p>
          <a:p>
            <a:pPr algn="just"/>
            <a:endParaRPr lang="fr-FR" sz="16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algn="ctr"/>
            <a:r>
              <a:rPr lang="fr-FR" sz="2800" b="1" u="sng" dirty="0" smtClean="0">
                <a:solidFill>
                  <a:srgbClr val="002060"/>
                </a:solidFill>
                <a:latin typeface="Arial" panose="020B0604020202020204" pitchFamily="34" charset="0"/>
                <a:cs typeface="Arial" panose="020B0604020202020204" pitchFamily="34" charset="0"/>
              </a:rPr>
              <a:t>XII / CONCLUSION</a:t>
            </a:r>
          </a:p>
          <a:p>
            <a:pPr algn="ctr"/>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coentreprise (ou joint-venture) est bien plus qu’un simple accord </a:t>
            </a:r>
            <a:r>
              <a:rPr lang="fr-FR" sz="2800" dirty="0" smtClean="0">
                <a:solidFill>
                  <a:srgbClr val="002060"/>
                </a:solidFill>
                <a:latin typeface="Arial" panose="020B0604020202020204" pitchFamily="34" charset="0"/>
                <a:cs typeface="Arial" panose="020B0604020202020204" pitchFamily="34" charset="0"/>
              </a:rPr>
              <a:t>commercial: </a:t>
            </a:r>
            <a:r>
              <a:rPr lang="fr-FR" sz="2800" dirty="0">
                <a:solidFill>
                  <a:srgbClr val="002060"/>
                </a:solidFill>
                <a:latin typeface="Arial" panose="020B0604020202020204" pitchFamily="34" charset="0"/>
                <a:cs typeface="Arial" panose="020B0604020202020204" pitchFamily="34" charset="0"/>
              </a:rPr>
              <a:t>c’est un véritable mariage de raison entre deux ou plusieurs entreprises indépendantes qui s'unissent pour mener à bien un projet spécifique tout en restant autonomes par ailleurs. </a:t>
            </a:r>
          </a:p>
        </p:txBody>
      </p:sp>
    </p:spTree>
    <p:extLst>
      <p:ext uri="{BB962C8B-B14F-4D97-AF65-F5344CB8AC3E}">
        <p14:creationId xmlns:p14="http://schemas.microsoft.com/office/powerpoint/2010/main" val="118312030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764704"/>
            <a:ext cx="8496944" cy="5324535"/>
          </a:xfrm>
          <a:prstGeom prst="rect">
            <a:avLst/>
          </a:prstGeom>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Toutefois, il ne faut pas perdre de vue qu’il s’agit d’une alliance à double tranchant car elle comporte des risques. </a:t>
            </a: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Pour </a:t>
            </a:r>
            <a:r>
              <a:rPr lang="fr-FR" sz="2800" dirty="0">
                <a:solidFill>
                  <a:srgbClr val="002060"/>
                </a:solidFill>
                <a:latin typeface="Arial" panose="020B0604020202020204" pitchFamily="34" charset="0"/>
                <a:cs typeface="Arial" panose="020B0604020202020204" pitchFamily="34" charset="0"/>
              </a:rPr>
              <a:t>tirer pleinement parti de ses avantages tout en minimisant les inconvénients, il est essentiel de bien préparer cette alliance, tant sur le plan stratégique que juridique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Pour un pays comme la RDC, la coentreprise peut être </a:t>
            </a:r>
            <a:r>
              <a:rPr lang="fr-FR" sz="2800" dirty="0" smtClean="0">
                <a:solidFill>
                  <a:srgbClr val="002060"/>
                </a:solidFill>
                <a:latin typeface="Arial" panose="020B0604020202020204" pitchFamily="34" charset="0"/>
                <a:cs typeface="Arial" panose="020B0604020202020204" pitchFamily="34" charset="0"/>
              </a:rPr>
              <a:t>considérée </a:t>
            </a:r>
            <a:r>
              <a:rPr lang="fr-FR" sz="2800" dirty="0">
                <a:solidFill>
                  <a:srgbClr val="002060"/>
                </a:solidFill>
                <a:latin typeface="Arial" panose="020B0604020202020204" pitchFamily="34" charset="0"/>
                <a:cs typeface="Arial" panose="020B0604020202020204" pitchFamily="34" charset="0"/>
              </a:rPr>
              <a:t>comme le véhicule privilégié pour l'émergence d'une classe moyenne entrepreneuriale C</a:t>
            </a:r>
            <a:r>
              <a:rPr lang="fr-FR" sz="2800" dirty="0" smtClean="0">
                <a:solidFill>
                  <a:srgbClr val="002060"/>
                </a:solidFill>
                <a:latin typeface="Arial" panose="020B0604020202020204" pitchFamily="34" charset="0"/>
                <a:cs typeface="Arial" panose="020B0604020202020204" pitchFamily="34" charset="0"/>
              </a:rPr>
              <a:t>ongolaise</a:t>
            </a:r>
            <a:r>
              <a:rPr lang="fr-FR" sz="2800" b="1" dirty="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084695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5693866"/>
          </a:xfrm>
          <a:prstGeom prst="rect">
            <a:avLst/>
          </a:prstGeom>
        </p:spPr>
        <p:txBody>
          <a:bodyPr wrap="square">
            <a:spAutoFit/>
          </a:bodyPr>
          <a:lstStyle/>
          <a:p>
            <a:pPr marL="457200" lvl="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Grâce </a:t>
            </a:r>
            <a:r>
              <a:rPr lang="fr-FR" sz="2800" dirty="0">
                <a:solidFill>
                  <a:srgbClr val="002060"/>
                </a:solidFill>
                <a:latin typeface="Arial" panose="020B0604020202020204" pitchFamily="34" charset="0"/>
                <a:cs typeface="Arial" panose="020B0604020202020204" pitchFamily="34" charset="0"/>
              </a:rPr>
              <a:t>à cette alliance, non seulement les entreprises locales bénéficient d’un transfert de technologies </a:t>
            </a:r>
            <a:r>
              <a:rPr lang="fr-FR" sz="2800" dirty="0" smtClean="0">
                <a:solidFill>
                  <a:srgbClr val="002060"/>
                </a:solidFill>
                <a:latin typeface="Arial" panose="020B0604020202020204" pitchFamily="34" charset="0"/>
                <a:cs typeface="Arial" panose="020B0604020202020204" pitchFamily="34" charset="0"/>
              </a:rPr>
              <a:t>nécessaires </a:t>
            </a:r>
            <a:r>
              <a:rPr lang="fr-FR" sz="2800" dirty="0">
                <a:solidFill>
                  <a:srgbClr val="002060"/>
                </a:solidFill>
                <a:latin typeface="Arial" panose="020B0604020202020204" pitchFamily="34" charset="0"/>
                <a:cs typeface="Arial" panose="020B0604020202020204" pitchFamily="34" charset="0"/>
              </a:rPr>
              <a:t>pour le développement local, mais elle permet également de transformer les richesses naturelles en valeur ajoutée locale.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Cependant</a:t>
            </a:r>
            <a:r>
              <a:rPr lang="fr-FR" sz="2800" dirty="0">
                <a:solidFill>
                  <a:srgbClr val="002060"/>
                </a:solidFill>
                <a:latin typeface="Arial" panose="020B0604020202020204" pitchFamily="34" charset="0"/>
                <a:cs typeface="Arial" panose="020B0604020202020204" pitchFamily="34" charset="0"/>
              </a:rPr>
              <a:t>, sa réussite dépendra de la capacité des entreprises C</a:t>
            </a:r>
            <a:r>
              <a:rPr lang="fr-FR" sz="2800" dirty="0" smtClean="0">
                <a:solidFill>
                  <a:srgbClr val="002060"/>
                </a:solidFill>
                <a:latin typeface="Arial" panose="020B0604020202020204" pitchFamily="34" charset="0"/>
                <a:cs typeface="Arial" panose="020B0604020202020204" pitchFamily="34" charset="0"/>
              </a:rPr>
              <a:t>ongolaises </a:t>
            </a:r>
            <a:r>
              <a:rPr lang="fr-FR" sz="2800" dirty="0">
                <a:solidFill>
                  <a:srgbClr val="002060"/>
                </a:solidFill>
                <a:latin typeface="Arial" panose="020B0604020202020204" pitchFamily="34" charset="0"/>
                <a:cs typeface="Arial" panose="020B0604020202020204" pitchFamily="34" charset="0"/>
              </a:rPr>
              <a:t>à négocier des pactes d'associés équilibrés et de la poursuite des réformes par </a:t>
            </a:r>
            <a:r>
              <a:rPr lang="fr-FR" sz="2800" dirty="0" smtClean="0">
                <a:solidFill>
                  <a:srgbClr val="002060"/>
                </a:solidFill>
                <a:latin typeface="Arial" panose="020B0604020202020204" pitchFamily="34" charset="0"/>
                <a:cs typeface="Arial" panose="020B0604020202020204" pitchFamily="34" charset="0"/>
              </a:rPr>
              <a:t>l’État </a:t>
            </a:r>
            <a:r>
              <a:rPr lang="fr-FR" sz="2800" dirty="0">
                <a:solidFill>
                  <a:srgbClr val="002060"/>
                </a:solidFill>
                <a:latin typeface="Arial" panose="020B0604020202020204" pitchFamily="34" charset="0"/>
                <a:cs typeface="Arial" panose="020B0604020202020204" pitchFamily="34" charset="0"/>
              </a:rPr>
              <a:t>pour améliorer le climat des affaires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Pour une entreprise étrangère, elle représente le meilleur compromis </a:t>
            </a:r>
            <a:r>
              <a:rPr lang="fr-FR" sz="2800" dirty="0" smtClean="0">
                <a:solidFill>
                  <a:srgbClr val="002060"/>
                </a:solidFill>
                <a:latin typeface="Arial" panose="020B0604020202020204" pitchFamily="34" charset="0"/>
                <a:cs typeface="Arial" panose="020B0604020202020204" pitchFamily="34" charset="0"/>
              </a:rPr>
              <a:t>entre:</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04327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20688"/>
            <a:ext cx="8424936" cy="6032421"/>
          </a:xfrm>
          <a:prstGeom prst="rect">
            <a:avLst/>
          </a:prstGeom>
        </p:spPr>
        <p:txBody>
          <a:bodyPr wrap="square">
            <a:spAutoFit/>
          </a:bodyPr>
          <a:lstStyle/>
          <a:p>
            <a:pPr lvl="0" algn="just"/>
            <a:r>
              <a:rPr lang="fr-FR" sz="2800" dirty="0">
                <a:solidFill>
                  <a:srgbClr val="002060"/>
                </a:solidFill>
                <a:latin typeface="Arial" panose="020B0604020202020204" pitchFamily="34" charset="0"/>
                <a:cs typeface="Arial" panose="020B0604020202020204" pitchFamily="34" charset="0"/>
              </a:rPr>
              <a:t>Nous verrons dans cette présentation comment se déroulent ces alliances entre entreprises et pourquoi les sceller au Congo et à l’étranger.</a:t>
            </a:r>
          </a:p>
          <a:p>
            <a:pPr lvl="0" algn="just"/>
            <a:endParaRPr lang="fr-FR" dirty="0">
              <a:solidFill>
                <a:srgbClr val="002060"/>
              </a:solidFill>
              <a:latin typeface="Arial" panose="020B0604020202020204" pitchFamily="34" charset="0"/>
              <a:cs typeface="Arial" panose="020B0604020202020204" pitchFamily="34" charset="0"/>
            </a:endParaRPr>
          </a:p>
          <a:p>
            <a:pPr lvl="0" algn="ctr"/>
            <a:r>
              <a:rPr lang="fr-FR" sz="28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II </a:t>
            </a:r>
            <a:r>
              <a:rPr lang="fr-FR" sz="2800" b="1" u="sng" dirty="0">
                <a:solidFill>
                  <a:srgbClr val="002060"/>
                </a:solidFill>
                <a:latin typeface="Arial" panose="020B0604020202020204" pitchFamily="34" charset="0"/>
                <a:cs typeface="Arial" panose="020B0604020202020204" pitchFamily="34" charset="0"/>
              </a:rPr>
              <a:t>/  POURQUOI CRÉER UNE JOINT VENTURE</a:t>
            </a:r>
            <a:r>
              <a:rPr lang="fr-FR" sz="2800" b="1" u="sng" dirty="0" smtClean="0">
                <a:solidFill>
                  <a:srgbClr val="002060"/>
                </a:solidFill>
                <a:latin typeface="Arial" panose="020B0604020202020204" pitchFamily="34" charset="0"/>
                <a:cs typeface="Arial" panose="020B0604020202020204" pitchFamily="34" charset="0"/>
              </a:rPr>
              <a:t>?</a:t>
            </a:r>
            <a:endParaRPr lang="fr-FR" sz="2800" u="sng" dirty="0">
              <a:solidFill>
                <a:srgbClr val="002060"/>
              </a:solidFill>
              <a:latin typeface="Arial" panose="020B0604020202020204" pitchFamily="34" charset="0"/>
              <a:cs typeface="Arial" panose="020B0604020202020204" pitchFamily="34" charset="0"/>
            </a:endParaRPr>
          </a:p>
          <a:p>
            <a:pPr lvl="0" algn="ctr"/>
            <a:endParaRPr lang="fr-FR" sz="1200" b="1" u="sng" dirty="0">
              <a:solidFill>
                <a:srgbClr val="002060"/>
              </a:solidFill>
              <a:latin typeface="Arial" panose="020B0604020202020204" pitchFamily="34" charset="0"/>
              <a:cs typeface="Arial" panose="020B0604020202020204" pitchFamily="34" charset="0"/>
            </a:endParaRPr>
          </a:p>
          <a:p>
            <a:pPr lvl="0" algn="ctr"/>
            <a:endParaRPr lang="fr-FR" sz="1200" b="1" u="sng" dirty="0">
              <a:solidFill>
                <a:srgbClr val="002060"/>
              </a:solidFill>
              <a:latin typeface="Arial" panose="020B0604020202020204" pitchFamily="34" charset="0"/>
              <a:cs typeface="Arial" panose="020B0604020202020204" pitchFamily="34" charset="0"/>
            </a:endParaRPr>
          </a:p>
          <a:p>
            <a:pPr marL="285750" lvl="0" indent="-28575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motivations de la création d’une joint-venture se fondent sur des considérations stratégiques car cette alliance permet aux </a:t>
            </a:r>
            <a:r>
              <a:rPr lang="fr-FR" sz="2800" dirty="0" smtClean="0">
                <a:solidFill>
                  <a:srgbClr val="002060"/>
                </a:solidFill>
                <a:latin typeface="Arial" panose="020B0604020202020204" pitchFamily="34" charset="0"/>
                <a:cs typeface="Arial" panose="020B0604020202020204" pitchFamily="34" charset="0"/>
              </a:rPr>
              <a:t>entreprises:</a:t>
            </a:r>
          </a:p>
          <a:p>
            <a:pPr lvl="0" algn="just"/>
            <a:endParaRPr lang="fr-FR" sz="14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smtClean="0">
                <a:solidFill>
                  <a:srgbClr val="002060"/>
                </a:solidFill>
                <a:latin typeface="Arial" panose="020B0604020202020204" pitchFamily="34" charset="0"/>
                <a:cs typeface="Arial" panose="020B0604020202020204" pitchFamily="34" charset="0"/>
              </a:rPr>
              <a:t>de partager des marchés ou à accéder à de nouveaux marchés notamment à l’international; </a:t>
            </a:r>
          </a:p>
          <a:p>
            <a:pPr lvl="0" algn="just"/>
            <a:endParaRPr lang="fr-FR" sz="12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smtClean="0">
                <a:solidFill>
                  <a:srgbClr val="002060"/>
                </a:solidFill>
                <a:latin typeface="Arial" panose="020B0604020202020204" pitchFamily="34" charset="0"/>
                <a:cs typeface="Arial" panose="020B0604020202020204" pitchFamily="34" charset="0"/>
              </a:rPr>
              <a:t>de </a:t>
            </a:r>
            <a:r>
              <a:rPr lang="fr-FR" sz="2800" dirty="0">
                <a:solidFill>
                  <a:srgbClr val="002060"/>
                </a:solidFill>
                <a:latin typeface="Arial" panose="020B0604020202020204" pitchFamily="34" charset="0"/>
                <a:cs typeface="Arial" panose="020B0604020202020204" pitchFamily="34" charset="0"/>
              </a:rPr>
              <a:t>partager des actifs (notamment la propriété intellectuelle) et le </a:t>
            </a:r>
            <a:r>
              <a:rPr lang="fr-FR" sz="2800" dirty="0" smtClean="0">
                <a:solidFill>
                  <a:srgbClr val="002060"/>
                </a:solidFill>
                <a:latin typeface="Arial" panose="020B0604020202020204" pitchFamily="34" charset="0"/>
                <a:cs typeface="Arial" panose="020B0604020202020204" pitchFamily="34" charset="0"/>
              </a:rPr>
              <a:t>savoir-faire; </a:t>
            </a:r>
          </a:p>
        </p:txBody>
      </p:sp>
    </p:spTree>
    <p:extLst>
      <p:ext uri="{BB962C8B-B14F-4D97-AF65-F5344CB8AC3E}">
        <p14:creationId xmlns:p14="http://schemas.microsoft.com/office/powerpoint/2010/main" val="199500950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836712"/>
            <a:ext cx="8640960" cy="5632311"/>
          </a:xfrm>
          <a:prstGeom prst="rect">
            <a:avLst/>
          </a:prstGeom>
        </p:spPr>
        <p:txBody>
          <a:bodyPr wrap="square">
            <a:spAutoFit/>
          </a:bodyPr>
          <a:lstStyle/>
          <a:p>
            <a:pPr marL="457200" lvl="0" indent="-457200" algn="just">
              <a:buFont typeface="Wingdings" panose="05000000000000000000" pitchFamily="2" charset="2"/>
              <a:buChar char="Ø"/>
            </a:pPr>
            <a:r>
              <a:rPr lang="fr-FR" sz="2800" dirty="0">
                <a:solidFill>
                  <a:srgbClr val="002060"/>
                </a:solidFill>
                <a:latin typeface="Arial" panose="020B0604020202020204" pitchFamily="34" charset="0"/>
                <a:cs typeface="Arial" panose="020B0604020202020204" pitchFamily="34" charset="0"/>
              </a:rPr>
              <a:t>Sécurité </a:t>
            </a:r>
            <a:r>
              <a:rPr lang="fr-FR" sz="2800" dirty="0" smtClean="0">
                <a:solidFill>
                  <a:srgbClr val="002060"/>
                </a:solidFill>
                <a:latin typeface="Arial" panose="020B0604020202020204" pitchFamily="34" charset="0"/>
                <a:cs typeface="Arial" panose="020B0604020202020204" pitchFamily="34" charset="0"/>
              </a:rPr>
              <a:t>juridique: </a:t>
            </a:r>
            <a:r>
              <a:rPr lang="fr-FR" sz="2800" dirty="0">
                <a:solidFill>
                  <a:srgbClr val="002060"/>
                </a:solidFill>
                <a:latin typeface="Arial" panose="020B0604020202020204" pitchFamily="34" charset="0"/>
                <a:cs typeface="Arial" panose="020B0604020202020204" pitchFamily="34" charset="0"/>
              </a:rPr>
              <a:t>e</a:t>
            </a:r>
            <a:r>
              <a:rPr lang="fr-FR" sz="2800" dirty="0" smtClean="0">
                <a:solidFill>
                  <a:srgbClr val="002060"/>
                </a:solidFill>
                <a:latin typeface="Arial" panose="020B0604020202020204" pitchFamily="34" charset="0"/>
                <a:cs typeface="Arial" panose="020B0604020202020204" pitchFamily="34" charset="0"/>
              </a:rPr>
              <a:t>n </a:t>
            </a:r>
            <a:r>
              <a:rPr lang="fr-FR" sz="2800" dirty="0">
                <a:solidFill>
                  <a:srgbClr val="002060"/>
                </a:solidFill>
                <a:latin typeface="Arial" panose="020B0604020202020204" pitchFamily="34" charset="0"/>
                <a:cs typeface="Arial" panose="020B0604020202020204" pitchFamily="34" charset="0"/>
              </a:rPr>
              <a:t>se conformant à la loi sur la sous-traitance (51% de capital C</a:t>
            </a:r>
            <a:r>
              <a:rPr lang="fr-FR" sz="2800" dirty="0" smtClean="0">
                <a:solidFill>
                  <a:srgbClr val="002060"/>
                </a:solidFill>
                <a:latin typeface="Arial" panose="020B0604020202020204" pitchFamily="34" charset="0"/>
                <a:cs typeface="Arial" panose="020B0604020202020204" pitchFamily="34" charset="0"/>
              </a:rPr>
              <a:t>ongolais).</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Ø"/>
            </a:pPr>
            <a:r>
              <a:rPr lang="fr-FR" sz="2800" dirty="0">
                <a:solidFill>
                  <a:srgbClr val="002060"/>
                </a:solidFill>
                <a:latin typeface="Arial" panose="020B0604020202020204" pitchFamily="34" charset="0"/>
                <a:cs typeface="Arial" panose="020B0604020202020204" pitchFamily="34" charset="0"/>
              </a:rPr>
              <a:t>Efficacité </a:t>
            </a:r>
            <a:r>
              <a:rPr lang="fr-FR" sz="2800" dirty="0" smtClean="0">
                <a:solidFill>
                  <a:srgbClr val="002060"/>
                </a:solidFill>
                <a:latin typeface="Arial" panose="020B0604020202020204" pitchFamily="34" charset="0"/>
                <a:cs typeface="Arial" panose="020B0604020202020204" pitchFamily="34" charset="0"/>
              </a:rPr>
              <a:t>opérationnelle: en </a:t>
            </a:r>
            <a:r>
              <a:rPr lang="fr-FR" sz="2800" dirty="0">
                <a:solidFill>
                  <a:srgbClr val="002060"/>
                </a:solidFill>
                <a:latin typeface="Arial" panose="020B0604020202020204" pitchFamily="34" charset="0"/>
                <a:cs typeface="Arial" panose="020B0604020202020204" pitchFamily="34" charset="0"/>
              </a:rPr>
              <a:t>utilisant le réseau et l'ancrage local du partenaire pour débloquer les verrous administratifs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Ø"/>
            </a:pPr>
            <a:r>
              <a:rPr lang="fr-FR" sz="2800" dirty="0" smtClean="0">
                <a:solidFill>
                  <a:srgbClr val="002060"/>
                </a:solidFill>
                <a:latin typeface="Arial" panose="020B0604020202020204" pitchFamily="34" charset="0"/>
                <a:cs typeface="Arial" panose="020B0604020202020204" pitchFamily="34" charset="0"/>
              </a:rPr>
              <a:t>Rentabilité: </a:t>
            </a:r>
            <a:r>
              <a:rPr lang="fr-FR" sz="2800" dirty="0">
                <a:solidFill>
                  <a:srgbClr val="002060"/>
                </a:solidFill>
                <a:latin typeface="Arial" panose="020B0604020202020204" pitchFamily="34" charset="0"/>
                <a:cs typeface="Arial" panose="020B0604020202020204" pitchFamily="34" charset="0"/>
              </a:rPr>
              <a:t>e</a:t>
            </a:r>
            <a:r>
              <a:rPr lang="fr-FR" sz="2800" dirty="0" smtClean="0">
                <a:solidFill>
                  <a:srgbClr val="002060"/>
                </a:solidFill>
                <a:latin typeface="Arial" panose="020B0604020202020204" pitchFamily="34" charset="0"/>
                <a:cs typeface="Arial" panose="020B0604020202020204" pitchFamily="34" charset="0"/>
              </a:rPr>
              <a:t>n </a:t>
            </a:r>
            <a:r>
              <a:rPr lang="fr-FR" sz="2800" dirty="0">
                <a:solidFill>
                  <a:srgbClr val="002060"/>
                </a:solidFill>
                <a:latin typeface="Arial" panose="020B0604020202020204" pitchFamily="34" charset="0"/>
                <a:cs typeface="Arial" panose="020B0604020202020204" pitchFamily="34" charset="0"/>
              </a:rPr>
              <a:t>accédant aux exonérations fiscales massives offertes par le Code des Investissements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smtClean="0">
              <a:solidFill>
                <a:srgbClr val="002060"/>
              </a:solidFill>
              <a:latin typeface="Arial" panose="020B0604020202020204" pitchFamily="34" charset="0"/>
              <a:cs typeface="Arial" panose="020B0604020202020204" pitchFamily="34" charset="0"/>
            </a:endParaRPr>
          </a:p>
          <a:p>
            <a:pPr lvl="0" algn="just"/>
            <a:endParaRPr lang="fr-FR" sz="1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conclusion, la coentreprise est une alliance de croissance performante à condition de reposer sur une vision commune claire et un </a:t>
            </a:r>
            <a:r>
              <a:rPr lang="fr-FR" sz="2800" dirty="0" smtClean="0">
                <a:solidFill>
                  <a:srgbClr val="002060"/>
                </a:solidFill>
                <a:latin typeface="Arial" panose="020B0604020202020204" pitchFamily="34" charset="0"/>
                <a:cs typeface="Arial" panose="020B0604020202020204" pitchFamily="34" charset="0"/>
              </a:rPr>
              <a:t>contrat solide.</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570499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7584" y="1196752"/>
            <a:ext cx="7920880" cy="2246769"/>
          </a:xfrm>
          <a:prstGeom prst="rect">
            <a:avLst/>
          </a:prstGeom>
        </p:spPr>
        <p:txBody>
          <a:bodyPr wrap="square">
            <a:spAutoFit/>
          </a:bodyPr>
          <a:lstStyle/>
          <a:p>
            <a:pPr algn="just"/>
            <a:r>
              <a:rPr lang="fr-FR" sz="2800" dirty="0" smtClean="0">
                <a:solidFill>
                  <a:srgbClr val="002060"/>
                </a:solidFill>
                <a:latin typeface="Arial" panose="020B0604020202020204" pitchFamily="34" charset="0"/>
                <a:cs typeface="Arial" panose="020B0604020202020204" pitchFamily="34" charset="0"/>
              </a:rPr>
              <a:t>Elle </a:t>
            </a:r>
            <a:r>
              <a:rPr lang="fr-FR" sz="2800" dirty="0">
                <a:solidFill>
                  <a:srgbClr val="002060"/>
                </a:solidFill>
                <a:latin typeface="Arial" panose="020B0604020202020204" pitchFamily="34" charset="0"/>
                <a:cs typeface="Arial" panose="020B0604020202020204" pitchFamily="34" charset="0"/>
              </a:rPr>
              <a:t>est particulièrement pertinente dans les secteurs technologiques ou industriels où la compétition entre entreprises </a:t>
            </a:r>
            <a:r>
              <a:rPr lang="fr-FR" sz="2800" dirty="0">
                <a:solidFill>
                  <a:srgbClr val="002060"/>
                </a:solidFill>
                <a:latin typeface="Arial" panose="020B0604020202020204" pitchFamily="34" charset="0"/>
                <a:cs typeface="Arial" panose="020B0604020202020204" pitchFamily="34" charset="0"/>
              </a:rPr>
              <a:t>n'est plus une option, mais une norme de survie </a:t>
            </a:r>
            <a:r>
              <a:rPr lang="fr-FR" sz="2800" dirty="0" smtClean="0">
                <a:solidFill>
                  <a:srgbClr val="002060"/>
                </a:solidFill>
                <a:latin typeface="Arial" panose="020B0604020202020204" pitchFamily="34" charset="0"/>
                <a:cs typeface="Arial" panose="020B0604020202020204" pitchFamily="34" charset="0"/>
              </a:rPr>
              <a:t>stratégique dans ce contexte de mondialisation accentuée.</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154097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764704"/>
            <a:ext cx="8496944" cy="5724644"/>
          </a:xfrm>
          <a:prstGeom prst="rect">
            <a:avLst/>
          </a:prstGeom>
        </p:spPr>
        <p:txBody>
          <a:bodyPr wrap="square">
            <a:spAutoFit/>
          </a:bodyPr>
          <a:lstStyle/>
          <a:p>
            <a:pPr marL="342900" lvl="0" indent="-342900" algn="ctr">
              <a:buFont typeface="Wingdings" panose="05000000000000000000" pitchFamily="2" charset="2"/>
              <a:buChar char="v"/>
            </a:pPr>
            <a:r>
              <a:rPr lang="fr-FR" sz="3200" b="1" u="sng" dirty="0">
                <a:solidFill>
                  <a:srgbClr val="002060"/>
                </a:solidFill>
                <a:latin typeface="Arial" panose="020B0604020202020204" pitchFamily="34" charset="0"/>
                <a:cs typeface="Arial" panose="020B0604020202020204" pitchFamily="34" charset="0"/>
              </a:rPr>
              <a:t>ÉTUDE DE CAS</a:t>
            </a:r>
          </a:p>
          <a:p>
            <a:pPr lvl="0" algn="just"/>
            <a:endParaRPr lang="fr-FR" sz="1600" dirty="0" smtClean="0">
              <a:solidFill>
                <a:srgbClr val="002060"/>
              </a:solidFill>
              <a:latin typeface="Arial" panose="020B0604020202020204" pitchFamily="34" charset="0"/>
              <a:cs typeface="Arial" panose="020B0604020202020204" pitchFamily="34" charset="0"/>
            </a:endParaRPr>
          </a:p>
          <a:p>
            <a:pPr lvl="0" algn="just"/>
            <a:endParaRPr lang="fr-FR" sz="1100" dirty="0">
              <a:solidFill>
                <a:srgbClr val="002060"/>
              </a:solidFill>
              <a:latin typeface="Arial" panose="020B0604020202020204" pitchFamily="34" charset="0"/>
              <a:cs typeface="Arial" panose="020B0604020202020204" pitchFamily="34" charset="0"/>
            </a:endParaRPr>
          </a:p>
          <a:p>
            <a:pPr marL="342900" lvl="0" indent="-342900" algn="just">
              <a:buFont typeface="Wingdings" panose="05000000000000000000" pitchFamily="2" charset="2"/>
              <a:buChar char="v"/>
            </a:pPr>
            <a:r>
              <a:rPr lang="fr-FR" sz="2800" b="1" dirty="0">
                <a:solidFill>
                  <a:srgbClr val="002060"/>
                </a:solidFill>
                <a:latin typeface="Arial" panose="020B0604020202020204" pitchFamily="34" charset="0"/>
                <a:cs typeface="Arial" panose="020B0604020202020204" pitchFamily="34" charset="0"/>
              </a:rPr>
              <a:t>"Automotive </a:t>
            </a:r>
            <a:r>
              <a:rPr lang="fr-FR" sz="2800" b="1" dirty="0" err="1">
                <a:solidFill>
                  <a:srgbClr val="002060"/>
                </a:solidFill>
                <a:latin typeface="Arial" panose="020B0604020202020204" pitchFamily="34" charset="0"/>
                <a:cs typeface="Arial" panose="020B0604020202020204" pitchFamily="34" charset="0"/>
              </a:rPr>
              <a:t>Cells</a:t>
            </a:r>
            <a:r>
              <a:rPr lang="fr-FR" sz="2800" b="1" dirty="0">
                <a:solidFill>
                  <a:srgbClr val="002060"/>
                </a:solidFill>
                <a:latin typeface="Arial" panose="020B0604020202020204" pitchFamily="34" charset="0"/>
                <a:cs typeface="Arial" panose="020B0604020202020204" pitchFamily="34" charset="0"/>
              </a:rPr>
              <a:t> </a:t>
            </a:r>
            <a:r>
              <a:rPr lang="fr-FR" sz="2800" b="1" dirty="0" err="1">
                <a:solidFill>
                  <a:srgbClr val="002060"/>
                </a:solidFill>
                <a:latin typeface="Arial" panose="020B0604020202020204" pitchFamily="34" charset="0"/>
                <a:cs typeface="Arial" panose="020B0604020202020204" pitchFamily="34" charset="0"/>
              </a:rPr>
              <a:t>Company</a:t>
            </a:r>
            <a:r>
              <a:rPr lang="fr-FR" sz="2800" b="1" dirty="0">
                <a:solidFill>
                  <a:srgbClr val="002060"/>
                </a:solidFill>
                <a:latin typeface="Arial" panose="020B0604020202020204" pitchFamily="34" charset="0"/>
                <a:cs typeface="Arial" panose="020B0604020202020204" pitchFamily="34" charset="0"/>
              </a:rPr>
              <a:t>" (ACC)</a:t>
            </a:r>
            <a:endParaRPr lang="fr-FR" sz="2800"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Le projet "Airbus de la batterie"</a:t>
            </a:r>
          </a:p>
          <a:p>
            <a:pPr algn="just"/>
            <a:endParaRPr lang="fr-FR" sz="1600" b="1" dirty="0" smtClean="0">
              <a:solidFill>
                <a:srgbClr val="002060"/>
              </a:solidFill>
              <a:latin typeface="Arial" panose="020B0604020202020204" pitchFamily="34" charset="0"/>
              <a:cs typeface="Arial" panose="020B0604020202020204" pitchFamily="34" charset="0"/>
            </a:endParaRPr>
          </a:p>
          <a:p>
            <a:pPr marL="514350" indent="-514350" algn="just">
              <a:buAutoNum type="arabicPeriod"/>
            </a:pPr>
            <a:r>
              <a:rPr lang="fr-FR" sz="2800" b="1" dirty="0" smtClean="0">
                <a:solidFill>
                  <a:srgbClr val="002060"/>
                </a:solidFill>
                <a:latin typeface="Arial" panose="020B0604020202020204" pitchFamily="34" charset="0"/>
                <a:cs typeface="Arial" panose="020B0604020202020204" pitchFamily="34" charset="0"/>
              </a:rPr>
              <a:t>Le Contexte</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2020, l'industrie automobile européenne fait face à un défi </a:t>
            </a:r>
            <a:r>
              <a:rPr lang="fr-FR" sz="2800" dirty="0" smtClean="0">
                <a:solidFill>
                  <a:srgbClr val="002060"/>
                </a:solidFill>
                <a:latin typeface="Arial" panose="020B0604020202020204" pitchFamily="34" charset="0"/>
                <a:cs typeface="Arial" panose="020B0604020202020204" pitchFamily="34" charset="0"/>
              </a:rPr>
              <a:t>majeur: </a:t>
            </a:r>
            <a:r>
              <a:rPr lang="fr-FR" sz="2800" dirty="0">
                <a:solidFill>
                  <a:srgbClr val="002060"/>
                </a:solidFill>
                <a:latin typeface="Arial" panose="020B0604020202020204" pitchFamily="34" charset="0"/>
                <a:cs typeface="Arial" panose="020B0604020202020204" pitchFamily="34" charset="0"/>
              </a:rPr>
              <a:t>la dépendance totale aux batteries asiatiques (Chine, Corée). Aucun constructeur seul n'a les reins assez solides pour investir les milliards nécessaires à une production massive</a:t>
            </a:r>
            <a:r>
              <a:rPr lang="fr-FR" sz="2800" dirty="0" smtClean="0">
                <a:solidFill>
                  <a:srgbClr val="002060"/>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endParaRPr lang="fr-FR"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540204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548680"/>
            <a:ext cx="8496944" cy="6001643"/>
          </a:xfrm>
          <a:prstGeom prst="rect">
            <a:avLst/>
          </a:prstGeom>
        </p:spPr>
        <p:txBody>
          <a:bodyPr wrap="square">
            <a:spAutoFit/>
          </a:bodyPr>
          <a:lstStyle/>
          <a:p>
            <a:pPr algn="just"/>
            <a:r>
              <a:rPr lang="fr-FR" sz="2800" b="1" dirty="0">
                <a:solidFill>
                  <a:srgbClr val="002060"/>
                </a:solidFill>
                <a:latin typeface="Arial" panose="020B0604020202020204" pitchFamily="34" charset="0"/>
                <a:cs typeface="Arial" panose="020B0604020202020204" pitchFamily="34" charset="0"/>
              </a:rPr>
              <a:t>2. Les Partenaires (Le Mariage)</a:t>
            </a:r>
          </a:p>
          <a:p>
            <a:pPr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err="1">
                <a:solidFill>
                  <a:srgbClr val="002060"/>
                </a:solidFill>
                <a:latin typeface="Arial" panose="020B0604020202020204" pitchFamily="34" charset="0"/>
                <a:cs typeface="Arial" panose="020B0604020202020204" pitchFamily="34" charset="0"/>
              </a:rPr>
              <a:t>Stellantis</a:t>
            </a:r>
            <a:r>
              <a:rPr lang="fr-FR" sz="2800" b="1" dirty="0">
                <a:solidFill>
                  <a:srgbClr val="002060"/>
                </a:solidFill>
                <a:latin typeface="Arial" panose="020B0604020202020204" pitchFamily="34" charset="0"/>
                <a:cs typeface="Arial" panose="020B0604020202020204" pitchFamily="34" charset="0"/>
              </a:rPr>
              <a:t> (ex-PSA):</a:t>
            </a:r>
            <a:r>
              <a:rPr lang="fr-FR" sz="2800" dirty="0">
                <a:solidFill>
                  <a:srgbClr val="002060"/>
                </a:solidFill>
                <a:latin typeface="Arial" panose="020B0604020202020204" pitchFamily="34" charset="0"/>
                <a:cs typeface="Arial" panose="020B0604020202020204" pitchFamily="34" charset="0"/>
              </a:rPr>
              <a:t> apporte le volume de commandes </a:t>
            </a:r>
            <a:r>
              <a:rPr lang="fr-FR" sz="2800" dirty="0" smtClean="0">
                <a:solidFill>
                  <a:srgbClr val="002060"/>
                </a:solidFill>
                <a:latin typeface="Arial" panose="020B0604020202020204" pitchFamily="34" charset="0"/>
                <a:cs typeface="Arial" panose="020B0604020202020204" pitchFamily="34" charset="0"/>
              </a:rPr>
              <a:t>et </a:t>
            </a:r>
            <a:r>
              <a:rPr lang="fr-FR" sz="2800" dirty="0">
                <a:solidFill>
                  <a:srgbClr val="002060"/>
                </a:solidFill>
                <a:latin typeface="Arial" panose="020B0604020202020204" pitchFamily="34" charset="0"/>
                <a:cs typeface="Arial" panose="020B0604020202020204" pitchFamily="34" charset="0"/>
              </a:rPr>
              <a:t>l'ingénierie industrielle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Mercedes-Benz:</a:t>
            </a:r>
            <a:r>
              <a:rPr lang="fr-FR" sz="2800" dirty="0">
                <a:solidFill>
                  <a:srgbClr val="002060"/>
                </a:solidFill>
                <a:latin typeface="Arial" panose="020B0604020202020204" pitchFamily="34" charset="0"/>
                <a:cs typeface="Arial" panose="020B0604020202020204" pitchFamily="34" charset="0"/>
              </a:rPr>
              <a:t> a</a:t>
            </a:r>
            <a:r>
              <a:rPr lang="fr-FR" sz="2800" dirty="0" smtClean="0">
                <a:solidFill>
                  <a:srgbClr val="002060"/>
                </a:solidFill>
                <a:latin typeface="Arial" panose="020B0604020202020204" pitchFamily="34" charset="0"/>
                <a:cs typeface="Arial" panose="020B0604020202020204" pitchFamily="34" charset="0"/>
              </a:rPr>
              <a:t>pporte </a:t>
            </a:r>
            <a:r>
              <a:rPr lang="fr-FR" sz="2800" dirty="0">
                <a:solidFill>
                  <a:srgbClr val="002060"/>
                </a:solidFill>
                <a:latin typeface="Arial" panose="020B0604020202020204" pitchFamily="34" charset="0"/>
                <a:cs typeface="Arial" panose="020B0604020202020204" pitchFamily="34" charset="0"/>
              </a:rPr>
              <a:t>son savoir-faire technologique haut de gamme et ses capitaux</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smtClean="0">
              <a:solidFill>
                <a:srgbClr val="002060"/>
              </a:solidFill>
              <a:latin typeface="Arial" panose="020B0604020202020204" pitchFamily="34" charset="0"/>
              <a:cs typeface="Arial" panose="020B0604020202020204" pitchFamily="34" charset="0"/>
            </a:endParaRPr>
          </a:p>
          <a:p>
            <a:pPr lvl="0"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err="1">
                <a:solidFill>
                  <a:srgbClr val="002060"/>
                </a:solidFill>
                <a:latin typeface="Arial" panose="020B0604020202020204" pitchFamily="34" charset="0"/>
                <a:cs typeface="Arial" panose="020B0604020202020204" pitchFamily="34" charset="0"/>
              </a:rPr>
              <a:t>Saft</a:t>
            </a:r>
            <a:r>
              <a:rPr lang="fr-FR" sz="2800" b="1" dirty="0">
                <a:solidFill>
                  <a:srgbClr val="002060"/>
                </a:solidFill>
                <a:latin typeface="Arial" panose="020B0604020202020204" pitchFamily="34" charset="0"/>
                <a:cs typeface="Arial" panose="020B0604020202020204" pitchFamily="34" charset="0"/>
              </a:rPr>
              <a:t> (filiale de </a:t>
            </a:r>
            <a:r>
              <a:rPr lang="fr-FR" sz="2800" b="1" dirty="0" err="1">
                <a:solidFill>
                  <a:srgbClr val="002060"/>
                </a:solidFill>
                <a:latin typeface="Arial" panose="020B0604020202020204" pitchFamily="34" charset="0"/>
                <a:cs typeface="Arial" panose="020B0604020202020204" pitchFamily="34" charset="0"/>
              </a:rPr>
              <a:t>TotalEnergies</a:t>
            </a:r>
            <a:r>
              <a:rPr lang="fr-FR" sz="2800" b="1" dirty="0" smtClean="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apporte </a:t>
            </a:r>
            <a:r>
              <a:rPr lang="fr-FR" sz="2800" dirty="0">
                <a:solidFill>
                  <a:srgbClr val="002060"/>
                </a:solidFill>
                <a:latin typeface="Arial" panose="020B0604020202020204" pitchFamily="34" charset="0"/>
                <a:cs typeface="Arial" panose="020B0604020202020204" pitchFamily="34" charset="0"/>
              </a:rPr>
              <a:t>l'expertise scientifique en électrochimie </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la "recette" des batteries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400" dirty="0" smtClean="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3. La Structure de la </a:t>
            </a:r>
            <a:r>
              <a:rPr lang="fr-FR" sz="2800" b="1" dirty="0" smtClean="0">
                <a:solidFill>
                  <a:srgbClr val="002060"/>
                </a:solidFill>
                <a:latin typeface="Arial" panose="020B0604020202020204" pitchFamily="34" charset="0"/>
                <a:cs typeface="Arial" panose="020B0604020202020204" pitchFamily="34" charset="0"/>
              </a:rPr>
              <a:t>Co-entreprise</a:t>
            </a:r>
          </a:p>
          <a:p>
            <a:pPr algn="just"/>
            <a:endParaRPr lang="fr-FR" sz="1400" dirty="0">
              <a:solidFill>
                <a:srgbClr val="002060"/>
              </a:solidFill>
              <a:latin typeface="Arial" panose="020B0604020202020204" pitchFamily="34" charset="0"/>
              <a:cs typeface="Arial" panose="020B0604020202020204" pitchFamily="34" charset="0"/>
            </a:endParaRPr>
          </a:p>
          <a:p>
            <a:pPr lvl="0" algn="just"/>
            <a:r>
              <a:rPr lang="fr-FR" sz="2800" b="1" dirty="0" smtClean="0">
                <a:solidFill>
                  <a:srgbClr val="002060"/>
                </a:solidFill>
                <a:latin typeface="Arial" panose="020B0604020202020204" pitchFamily="34" charset="0"/>
                <a:cs typeface="Arial" panose="020B0604020202020204" pitchFamily="34" charset="0"/>
              </a:rPr>
              <a:t>Entité:</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une </a:t>
            </a:r>
            <a:r>
              <a:rPr lang="fr-FR" sz="2800" dirty="0">
                <a:solidFill>
                  <a:srgbClr val="002060"/>
                </a:solidFill>
                <a:latin typeface="Arial" panose="020B0604020202020204" pitchFamily="34" charset="0"/>
                <a:cs typeface="Arial" panose="020B0604020202020204" pitchFamily="34" charset="0"/>
              </a:rPr>
              <a:t>société par actions simplifiée (SAS) basée en France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722588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20688"/>
            <a:ext cx="8496944" cy="5693866"/>
          </a:xfrm>
          <a:prstGeom prst="rect">
            <a:avLst/>
          </a:prstGeom>
        </p:spPr>
        <p:txBody>
          <a:bodyPr wrap="square">
            <a:spAutoFit/>
          </a:bodyPr>
          <a:lstStyle/>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Investissement:</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plus </a:t>
            </a:r>
            <a:r>
              <a:rPr lang="fr-FR" sz="2800" dirty="0">
                <a:solidFill>
                  <a:srgbClr val="002060"/>
                </a:solidFill>
                <a:latin typeface="Arial" panose="020B0604020202020204" pitchFamily="34" charset="0"/>
                <a:cs typeface="Arial" panose="020B0604020202020204" pitchFamily="34" charset="0"/>
              </a:rPr>
              <a:t>de 7 milliards d'euros </a:t>
            </a:r>
            <a:r>
              <a:rPr lang="fr-FR" sz="2800" dirty="0" smtClean="0">
                <a:solidFill>
                  <a:srgbClr val="002060"/>
                </a:solidFill>
                <a:latin typeface="Arial" panose="020B0604020202020204" pitchFamily="34" charset="0"/>
                <a:cs typeface="Arial" panose="020B0604020202020204" pitchFamily="34" charset="0"/>
              </a:rPr>
              <a:t>                       </a:t>
            </a:r>
            <a:r>
              <a:rPr lang="fr-FR" sz="2800" dirty="0" err="1" smtClean="0">
                <a:solidFill>
                  <a:srgbClr val="002060"/>
                </a:solidFill>
                <a:latin typeface="Arial" panose="020B0604020202020204" pitchFamily="34" charset="0"/>
                <a:cs typeface="Arial" panose="020B0604020202020204" pitchFamily="34" charset="0"/>
              </a:rPr>
              <a:t>co-financés</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par les partenaires et des subventions </a:t>
            </a:r>
            <a:r>
              <a:rPr lang="fr-FR" sz="2800" dirty="0" smtClean="0">
                <a:solidFill>
                  <a:srgbClr val="002060"/>
                </a:solidFill>
                <a:latin typeface="Arial" panose="020B0604020202020204" pitchFamily="34" charset="0"/>
                <a:cs typeface="Arial" panose="020B0604020202020204" pitchFamily="34" charset="0"/>
              </a:rPr>
              <a:t>publiques.</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Objectif:</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construire </a:t>
            </a:r>
            <a:r>
              <a:rPr lang="fr-FR" sz="2800" dirty="0">
                <a:solidFill>
                  <a:srgbClr val="002060"/>
                </a:solidFill>
                <a:latin typeface="Arial" panose="020B0604020202020204" pitchFamily="34" charset="0"/>
                <a:cs typeface="Arial" panose="020B0604020202020204" pitchFamily="34" charset="0"/>
              </a:rPr>
              <a:t>trois "</a:t>
            </a:r>
            <a:r>
              <a:rPr lang="fr-FR" sz="2800" dirty="0" err="1">
                <a:solidFill>
                  <a:srgbClr val="002060"/>
                </a:solidFill>
                <a:latin typeface="Arial" panose="020B0604020202020204" pitchFamily="34" charset="0"/>
                <a:cs typeface="Arial" panose="020B0604020202020204" pitchFamily="34" charset="0"/>
              </a:rPr>
              <a:t>Gigafactories</a:t>
            </a:r>
            <a:r>
              <a:rPr lang="fr-FR" sz="2800" dirty="0">
                <a:solidFill>
                  <a:srgbClr val="002060"/>
                </a:solidFill>
                <a:latin typeface="Arial" panose="020B0604020202020204" pitchFamily="34" charset="0"/>
                <a:cs typeface="Arial" panose="020B0604020202020204" pitchFamily="34" charset="0"/>
              </a:rPr>
              <a:t>" en France, Allemagne et Italie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a:solidFill>
                <a:srgbClr val="002060"/>
              </a:solidFill>
              <a:latin typeface="Arial" panose="020B0604020202020204" pitchFamily="34" charset="0"/>
              <a:cs typeface="Arial" panose="020B0604020202020204" pitchFamily="34" charset="0"/>
            </a:endParaRPr>
          </a:p>
          <a:p>
            <a:pPr algn="just"/>
            <a:r>
              <a:rPr lang="fr-FR" sz="2800" b="1" dirty="0">
                <a:solidFill>
                  <a:srgbClr val="002060"/>
                </a:solidFill>
                <a:latin typeface="Arial" panose="020B0604020202020204" pitchFamily="34" charset="0"/>
                <a:cs typeface="Arial" panose="020B0604020202020204" pitchFamily="34" charset="0"/>
              </a:rPr>
              <a:t>4. Pourquoi c'est un succès </a:t>
            </a:r>
            <a:r>
              <a:rPr lang="fr-FR" sz="2800" b="1" dirty="0" smtClean="0">
                <a:solidFill>
                  <a:srgbClr val="002060"/>
                </a:solidFill>
                <a:latin typeface="Arial" panose="020B0604020202020204" pitchFamily="34" charset="0"/>
                <a:cs typeface="Arial" panose="020B0604020202020204" pitchFamily="34" charset="0"/>
              </a:rPr>
              <a:t>stratégique?</a:t>
            </a:r>
          </a:p>
          <a:p>
            <a:pPr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Indépendance:</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les </a:t>
            </a:r>
            <a:r>
              <a:rPr lang="fr-FR" sz="2800" dirty="0" err="1" smtClean="0">
                <a:solidFill>
                  <a:srgbClr val="002060"/>
                </a:solidFill>
                <a:latin typeface="Arial" panose="020B0604020202020204" pitchFamily="34" charset="0"/>
                <a:cs typeface="Arial" panose="020B0604020202020204" pitchFamily="34" charset="0"/>
              </a:rPr>
              <a:t>pertenaires</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sécurisent leur chaîne d'approvisionnement sans dépendre de fournisseurs externes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Coûts: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frais de recherche et de construction des usines sont divisés par trois</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637695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20688"/>
            <a:ext cx="8496944" cy="6155531"/>
          </a:xfrm>
          <a:prstGeom prst="rect">
            <a:avLst/>
          </a:prstGeom>
        </p:spPr>
        <p:txBody>
          <a:bodyPr wrap="square">
            <a:spAutoFit/>
          </a:bodyPr>
          <a:lstStyle/>
          <a:p>
            <a:pPr marL="457200" lvl="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Souveraineté:</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le </a:t>
            </a:r>
            <a:r>
              <a:rPr lang="fr-FR" sz="2800" dirty="0">
                <a:solidFill>
                  <a:srgbClr val="002060"/>
                </a:solidFill>
                <a:latin typeface="Arial" panose="020B0604020202020204" pitchFamily="34" charset="0"/>
                <a:cs typeface="Arial" panose="020B0604020202020204" pitchFamily="34" charset="0"/>
              </a:rPr>
              <a:t>projet est soutenu par l'Union Européenne, ce qui n'aurait pas été possible pour une entreprise privée isolée</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ctr">
              <a:buFont typeface="Wingdings" panose="05000000000000000000" pitchFamily="2" charset="2"/>
              <a:buChar char="v"/>
            </a:pPr>
            <a:r>
              <a:rPr lang="fr-FR" sz="2800" b="1" u="sng" dirty="0">
                <a:solidFill>
                  <a:srgbClr val="002060"/>
                </a:solidFill>
                <a:latin typeface="Arial" panose="020B0604020202020204" pitchFamily="34" charset="0"/>
                <a:cs typeface="Arial" panose="020B0604020202020204" pitchFamily="34" charset="0"/>
              </a:rPr>
              <a:t>QUESTIONS-RÉPONSES POUR </a:t>
            </a:r>
            <a:r>
              <a:rPr lang="fr-FR" sz="2800" b="1" u="sng" dirty="0" smtClean="0">
                <a:solidFill>
                  <a:srgbClr val="002060"/>
                </a:solidFill>
                <a:latin typeface="Arial" panose="020B0604020202020204" pitchFamily="34" charset="0"/>
                <a:cs typeface="Arial" panose="020B0604020202020204" pitchFamily="34" charset="0"/>
              </a:rPr>
              <a:t>LES PARTICIPANTS</a:t>
            </a:r>
            <a:endParaRPr lang="fr-FR" sz="2800" u="sng" dirty="0">
              <a:solidFill>
                <a:srgbClr val="002060"/>
              </a:solidFill>
              <a:latin typeface="Arial" panose="020B0604020202020204" pitchFamily="34" charset="0"/>
              <a:cs typeface="Arial" panose="020B0604020202020204" pitchFamily="34" charset="0"/>
            </a:endParaRPr>
          </a:p>
          <a:p>
            <a:pPr lvl="0" algn="just"/>
            <a:endParaRPr lang="fr-FR" sz="1600" dirty="0" smtClean="0">
              <a:solidFill>
                <a:srgbClr val="002060"/>
              </a:solidFill>
              <a:latin typeface="Arial" panose="020B0604020202020204" pitchFamily="34" charset="0"/>
              <a:cs typeface="Arial" panose="020B0604020202020204" pitchFamily="34" charset="0"/>
            </a:endParaRPr>
          </a:p>
          <a:p>
            <a:pPr algn="just"/>
            <a:r>
              <a:rPr lang="fr-FR" sz="2400" dirty="0">
                <a:solidFill>
                  <a:srgbClr val="002060"/>
                </a:solidFill>
                <a:latin typeface="Arial" panose="020B0604020202020204" pitchFamily="34" charset="0"/>
                <a:cs typeface="Arial" panose="020B0604020202020204" pitchFamily="34" charset="0"/>
              </a:rPr>
              <a:t>Voici </a:t>
            </a:r>
            <a:r>
              <a:rPr lang="fr-FR" sz="2400" dirty="0" smtClean="0">
                <a:solidFill>
                  <a:srgbClr val="002060"/>
                </a:solidFill>
                <a:latin typeface="Arial" panose="020B0604020202020204" pitchFamily="34" charset="0"/>
                <a:cs typeface="Arial" panose="020B0604020202020204" pitchFamily="34" charset="0"/>
              </a:rPr>
              <a:t>quelques </a:t>
            </a:r>
            <a:r>
              <a:rPr lang="fr-FR" sz="2400" dirty="0">
                <a:solidFill>
                  <a:srgbClr val="002060"/>
                </a:solidFill>
                <a:latin typeface="Arial" panose="020B0604020202020204" pitchFamily="34" charset="0"/>
                <a:cs typeface="Arial" panose="020B0604020202020204" pitchFamily="34" charset="0"/>
              </a:rPr>
              <a:t>questions </a:t>
            </a:r>
            <a:r>
              <a:rPr lang="fr-FR" sz="2400" dirty="0" smtClean="0">
                <a:solidFill>
                  <a:srgbClr val="002060"/>
                </a:solidFill>
                <a:latin typeface="Arial" panose="020B0604020202020204" pitchFamily="34" charset="0"/>
                <a:cs typeface="Arial" panose="020B0604020202020204" pitchFamily="34" charset="0"/>
              </a:rPr>
              <a:t>avec des réponses clés pour résumer la joint-venture:</a:t>
            </a:r>
          </a:p>
          <a:p>
            <a:pPr algn="just"/>
            <a:endParaRPr lang="fr-FR" sz="1600" dirty="0">
              <a:solidFill>
                <a:srgbClr val="002060"/>
              </a:solidFill>
              <a:latin typeface="Arial" panose="020B0604020202020204" pitchFamily="34" charset="0"/>
              <a:cs typeface="Arial" panose="020B0604020202020204" pitchFamily="34" charset="0"/>
            </a:endParaRPr>
          </a:p>
          <a:p>
            <a:pPr algn="just"/>
            <a:r>
              <a:rPr lang="fr-FR" sz="2400" b="1" dirty="0" smtClean="0">
                <a:solidFill>
                  <a:srgbClr val="002060"/>
                </a:solidFill>
                <a:latin typeface="Arial" panose="020B0604020202020204" pitchFamily="34" charset="0"/>
                <a:cs typeface="Arial" panose="020B0604020202020204" pitchFamily="34" charset="0"/>
              </a:rPr>
              <a:t>Q1: </a:t>
            </a:r>
            <a:r>
              <a:rPr lang="fr-FR" sz="2400" b="1" dirty="0">
                <a:solidFill>
                  <a:srgbClr val="002060"/>
                </a:solidFill>
                <a:latin typeface="Arial" panose="020B0604020202020204" pitchFamily="34" charset="0"/>
                <a:cs typeface="Arial" panose="020B0604020202020204" pitchFamily="34" charset="0"/>
              </a:rPr>
              <a:t>Quel est le plus gros risque d'une </a:t>
            </a:r>
            <a:r>
              <a:rPr lang="fr-FR" sz="2400" b="1" dirty="0" smtClean="0">
                <a:solidFill>
                  <a:srgbClr val="002060"/>
                </a:solidFill>
                <a:latin typeface="Arial" panose="020B0604020202020204" pitchFamily="34" charset="0"/>
                <a:cs typeface="Arial" panose="020B0604020202020204" pitchFamily="34" charset="0"/>
              </a:rPr>
              <a:t>co-entreprise?</a:t>
            </a:r>
          </a:p>
          <a:p>
            <a:pPr algn="just"/>
            <a:endParaRPr lang="fr-FR" sz="1400" dirty="0">
              <a:solidFill>
                <a:srgbClr val="002060"/>
              </a:solidFill>
              <a:latin typeface="Arial" panose="020B0604020202020204" pitchFamily="34" charset="0"/>
              <a:cs typeface="Arial" panose="020B0604020202020204" pitchFamily="34" charset="0"/>
            </a:endParaRPr>
          </a:p>
          <a:p>
            <a:pPr lvl="0" algn="just"/>
            <a:r>
              <a:rPr lang="fr-FR" sz="2400" b="1" dirty="0" smtClean="0">
                <a:solidFill>
                  <a:srgbClr val="002060"/>
                </a:solidFill>
                <a:latin typeface="Arial" panose="020B0604020202020204" pitchFamily="34" charset="0"/>
                <a:cs typeface="Arial" panose="020B0604020202020204" pitchFamily="34" charset="0"/>
              </a:rPr>
              <a:t>Réponse:</a:t>
            </a:r>
            <a:r>
              <a:rPr lang="fr-FR" sz="2400" dirty="0">
                <a:solidFill>
                  <a:srgbClr val="002060"/>
                </a:solidFill>
                <a:latin typeface="Arial" panose="020B0604020202020204" pitchFamily="34" charset="0"/>
                <a:cs typeface="Arial" panose="020B0604020202020204" pitchFamily="34" charset="0"/>
              </a:rPr>
              <a:t> </a:t>
            </a:r>
            <a:r>
              <a:rPr lang="fr-FR" sz="2400" dirty="0" smtClean="0">
                <a:solidFill>
                  <a:srgbClr val="002060"/>
                </a:solidFill>
                <a:latin typeface="Arial" panose="020B0604020202020204" pitchFamily="34" charset="0"/>
                <a:cs typeface="Arial" panose="020B0604020202020204" pitchFamily="34" charset="0"/>
              </a:rPr>
              <a:t>c'est </a:t>
            </a:r>
            <a:r>
              <a:rPr lang="fr-FR" sz="2400" dirty="0">
                <a:solidFill>
                  <a:srgbClr val="002060"/>
                </a:solidFill>
                <a:latin typeface="Arial" panose="020B0604020202020204" pitchFamily="34" charset="0"/>
                <a:cs typeface="Arial" panose="020B0604020202020204" pitchFamily="34" charset="0"/>
              </a:rPr>
              <a:t>le </a:t>
            </a:r>
            <a:r>
              <a:rPr lang="fr-FR" sz="2400" b="1" dirty="0">
                <a:solidFill>
                  <a:srgbClr val="002060"/>
                </a:solidFill>
                <a:latin typeface="Arial" panose="020B0604020202020204" pitchFamily="34" charset="0"/>
                <a:cs typeface="Arial" panose="020B0604020202020204" pitchFamily="34" charset="0"/>
              </a:rPr>
              <a:t>blocage décisionnel (</a:t>
            </a:r>
            <a:r>
              <a:rPr lang="fr-FR" sz="2400" b="1" dirty="0" err="1">
                <a:solidFill>
                  <a:srgbClr val="002060"/>
                </a:solidFill>
                <a:latin typeface="Arial" panose="020B0604020202020204" pitchFamily="34" charset="0"/>
                <a:cs typeface="Arial" panose="020B0604020202020204" pitchFamily="34" charset="0"/>
              </a:rPr>
              <a:t>deadlock</a:t>
            </a:r>
            <a:r>
              <a:rPr lang="fr-FR" sz="2400" b="1" dirty="0">
                <a:solidFill>
                  <a:srgbClr val="002060"/>
                </a:solidFill>
                <a:latin typeface="Arial" panose="020B0604020202020204" pitchFamily="34" charset="0"/>
                <a:cs typeface="Arial" panose="020B0604020202020204" pitchFamily="34" charset="0"/>
              </a:rPr>
              <a:t>)</a:t>
            </a:r>
            <a:r>
              <a:rPr lang="fr-FR" sz="2400" dirty="0">
                <a:solidFill>
                  <a:srgbClr val="002060"/>
                </a:solidFill>
                <a:latin typeface="Arial" panose="020B0604020202020204" pitchFamily="34" charset="0"/>
                <a:cs typeface="Arial" panose="020B0604020202020204" pitchFamily="34" charset="0"/>
              </a:rPr>
              <a:t>. Si les deux partenaires possèdent 50% chacun et ne sont pas d'accord, l'entreprise s'arrête. C'est </a:t>
            </a:r>
            <a:r>
              <a:rPr lang="fr-FR" sz="2400" dirty="0" smtClean="0">
                <a:solidFill>
                  <a:srgbClr val="002060"/>
                </a:solidFill>
                <a:latin typeface="Arial" panose="020B0604020202020204" pitchFamily="34" charset="0"/>
                <a:cs typeface="Arial" panose="020B0604020202020204" pitchFamily="34" charset="0"/>
              </a:rPr>
              <a:t>pourquoi, </a:t>
            </a:r>
            <a:r>
              <a:rPr lang="fr-FR" sz="2400" dirty="0">
                <a:solidFill>
                  <a:srgbClr val="002060"/>
                </a:solidFill>
                <a:latin typeface="Arial" panose="020B0604020202020204" pitchFamily="34" charset="0"/>
                <a:cs typeface="Arial" panose="020B0604020202020204" pitchFamily="34" charset="0"/>
              </a:rPr>
              <a:t>il faut toujours prévoir un mécanisme de médiation ou une clause de sortie dans le pacte d'actionnaires</a:t>
            </a:r>
            <a:r>
              <a:rPr lang="fr-FR" sz="2400" dirty="0" smtClean="0">
                <a:solidFill>
                  <a:srgbClr val="002060"/>
                </a:solidFill>
                <a:latin typeface="Arial" panose="020B0604020202020204" pitchFamily="34" charset="0"/>
                <a:cs typeface="Arial" panose="020B0604020202020204" pitchFamily="34" charset="0"/>
              </a:rPr>
              <a:t>.</a:t>
            </a:r>
            <a:endParaRPr lang="fr-FR" sz="24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6677330"/>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476672"/>
            <a:ext cx="8496944" cy="5909310"/>
          </a:xfrm>
          <a:prstGeom prst="rect">
            <a:avLst/>
          </a:prstGeom>
        </p:spPr>
        <p:txBody>
          <a:bodyPr wrap="square">
            <a:spAutoFit/>
          </a:bodyPr>
          <a:lstStyle/>
          <a:p>
            <a:pPr algn="just"/>
            <a:r>
              <a:rPr lang="fr-FR" sz="2400" b="1" dirty="0" smtClean="0">
                <a:solidFill>
                  <a:srgbClr val="002060"/>
                </a:solidFill>
                <a:latin typeface="Arial" panose="020B0604020202020204" pitchFamily="34" charset="0"/>
                <a:cs typeface="Arial" panose="020B0604020202020204" pitchFamily="34" charset="0"/>
              </a:rPr>
              <a:t>Q2: </a:t>
            </a:r>
            <a:r>
              <a:rPr lang="fr-FR" sz="2400" b="1" dirty="0">
                <a:solidFill>
                  <a:srgbClr val="002060"/>
                </a:solidFill>
                <a:latin typeface="Arial" panose="020B0604020202020204" pitchFamily="34" charset="0"/>
                <a:cs typeface="Arial" panose="020B0604020202020204" pitchFamily="34" charset="0"/>
              </a:rPr>
              <a:t>e</a:t>
            </a:r>
            <a:r>
              <a:rPr lang="fr-FR" sz="2400" b="1" dirty="0" smtClean="0">
                <a:solidFill>
                  <a:srgbClr val="002060"/>
                </a:solidFill>
                <a:latin typeface="Arial" panose="020B0604020202020204" pitchFamily="34" charset="0"/>
                <a:cs typeface="Arial" panose="020B0604020202020204" pitchFamily="34" charset="0"/>
              </a:rPr>
              <a:t>st-ce </a:t>
            </a:r>
            <a:r>
              <a:rPr lang="fr-FR" sz="2400" b="1" dirty="0">
                <a:solidFill>
                  <a:srgbClr val="002060"/>
                </a:solidFill>
                <a:latin typeface="Arial" panose="020B0604020202020204" pitchFamily="34" charset="0"/>
                <a:cs typeface="Arial" panose="020B0604020202020204" pitchFamily="34" charset="0"/>
              </a:rPr>
              <a:t>qu'une co-entreprise est faite pour durer </a:t>
            </a:r>
            <a:r>
              <a:rPr lang="fr-FR" sz="2400" b="1" dirty="0" smtClean="0">
                <a:solidFill>
                  <a:srgbClr val="002060"/>
                </a:solidFill>
                <a:latin typeface="Arial" panose="020B0604020202020204" pitchFamily="34" charset="0"/>
                <a:cs typeface="Arial" panose="020B0604020202020204" pitchFamily="34" charset="0"/>
              </a:rPr>
              <a:t>toujours?</a:t>
            </a:r>
          </a:p>
          <a:p>
            <a:pPr algn="just"/>
            <a:endParaRPr lang="fr-FR" sz="1400" dirty="0">
              <a:solidFill>
                <a:srgbClr val="002060"/>
              </a:solidFill>
              <a:latin typeface="Arial" panose="020B0604020202020204" pitchFamily="34" charset="0"/>
              <a:cs typeface="Arial" panose="020B0604020202020204" pitchFamily="34" charset="0"/>
            </a:endParaRPr>
          </a:p>
          <a:p>
            <a:pPr lvl="0" algn="just"/>
            <a:r>
              <a:rPr lang="fr-FR" sz="2400" b="1" dirty="0" smtClean="0">
                <a:solidFill>
                  <a:srgbClr val="002060"/>
                </a:solidFill>
                <a:latin typeface="Arial" panose="020B0604020202020204" pitchFamily="34" charset="0"/>
                <a:cs typeface="Arial" panose="020B0604020202020204" pitchFamily="34" charset="0"/>
              </a:rPr>
              <a:t>Réponse:</a:t>
            </a:r>
            <a:r>
              <a:rPr lang="fr-FR" sz="2400" dirty="0">
                <a:solidFill>
                  <a:srgbClr val="002060"/>
                </a:solidFill>
                <a:latin typeface="Arial" panose="020B0604020202020204" pitchFamily="34" charset="0"/>
                <a:cs typeface="Arial" panose="020B0604020202020204" pitchFamily="34" charset="0"/>
              </a:rPr>
              <a:t> </a:t>
            </a:r>
            <a:r>
              <a:rPr lang="fr-FR" sz="2400" dirty="0" smtClean="0">
                <a:solidFill>
                  <a:srgbClr val="002060"/>
                </a:solidFill>
                <a:latin typeface="Arial" panose="020B0604020202020204" pitchFamily="34" charset="0"/>
                <a:cs typeface="Arial" panose="020B0604020202020204" pitchFamily="34" charset="0"/>
              </a:rPr>
              <a:t>pas </a:t>
            </a:r>
            <a:r>
              <a:rPr lang="fr-FR" sz="2400" dirty="0">
                <a:solidFill>
                  <a:srgbClr val="002060"/>
                </a:solidFill>
                <a:latin typeface="Arial" panose="020B0604020202020204" pitchFamily="34" charset="0"/>
                <a:cs typeface="Arial" panose="020B0604020202020204" pitchFamily="34" charset="0"/>
              </a:rPr>
              <a:t>forcément. Souvent, elle a une </a:t>
            </a:r>
            <a:r>
              <a:rPr lang="fr-FR" sz="2400" b="1" dirty="0">
                <a:solidFill>
                  <a:srgbClr val="002060"/>
                </a:solidFill>
                <a:latin typeface="Arial" panose="020B0604020202020204" pitchFamily="34" charset="0"/>
                <a:cs typeface="Arial" panose="020B0604020202020204" pitchFamily="34" charset="0"/>
              </a:rPr>
              <a:t>mission précise</a:t>
            </a:r>
            <a:r>
              <a:rPr lang="fr-FR" sz="2400" dirty="0">
                <a:solidFill>
                  <a:srgbClr val="002060"/>
                </a:solidFill>
                <a:latin typeface="Arial" panose="020B0604020202020204" pitchFamily="34" charset="0"/>
                <a:cs typeface="Arial" panose="020B0604020202020204" pitchFamily="34" charset="0"/>
              </a:rPr>
              <a:t> (ex: construire un pont, lancer un nouveau modèle de moteur). Une fois l'objectif atteint ou si la technologie devient obsolète, les partenaires peuvent décider de liquider la structure ou l'un peut racheter les parts de l'autre</a:t>
            </a:r>
            <a:r>
              <a:rPr lang="fr-FR" sz="2400" dirty="0" smtClean="0">
                <a:solidFill>
                  <a:srgbClr val="002060"/>
                </a:solidFill>
                <a:latin typeface="Arial" panose="020B0604020202020204" pitchFamily="34" charset="0"/>
                <a:cs typeface="Arial" panose="020B0604020202020204" pitchFamily="34" charset="0"/>
              </a:rPr>
              <a:t>.</a:t>
            </a:r>
          </a:p>
          <a:p>
            <a:pPr lvl="0" algn="just"/>
            <a:endParaRPr lang="fr-FR" sz="1400" dirty="0">
              <a:solidFill>
                <a:srgbClr val="002060"/>
              </a:solidFill>
              <a:latin typeface="Arial" panose="020B0604020202020204" pitchFamily="34" charset="0"/>
              <a:cs typeface="Arial" panose="020B0604020202020204" pitchFamily="34" charset="0"/>
            </a:endParaRPr>
          </a:p>
          <a:p>
            <a:pPr algn="just"/>
            <a:r>
              <a:rPr lang="fr-FR" sz="2400" b="1" dirty="0" smtClean="0">
                <a:solidFill>
                  <a:srgbClr val="002060"/>
                </a:solidFill>
                <a:latin typeface="Arial" panose="020B0604020202020204" pitchFamily="34" charset="0"/>
                <a:cs typeface="Arial" panose="020B0604020202020204" pitchFamily="34" charset="0"/>
              </a:rPr>
              <a:t>Q3: </a:t>
            </a:r>
            <a:r>
              <a:rPr lang="fr-FR" sz="2400" b="1" dirty="0">
                <a:solidFill>
                  <a:srgbClr val="002060"/>
                </a:solidFill>
                <a:latin typeface="Arial" panose="020B0604020202020204" pitchFamily="34" charset="0"/>
                <a:cs typeface="Arial" panose="020B0604020202020204" pitchFamily="34" charset="0"/>
              </a:rPr>
              <a:t>Comment protège-t-on ses propres secrets technologiques quand on travaille avec un </a:t>
            </a:r>
            <a:r>
              <a:rPr lang="fr-FR" sz="2400" b="1" dirty="0" smtClean="0">
                <a:solidFill>
                  <a:srgbClr val="002060"/>
                </a:solidFill>
                <a:latin typeface="Arial" panose="020B0604020202020204" pitchFamily="34" charset="0"/>
                <a:cs typeface="Arial" panose="020B0604020202020204" pitchFamily="34" charset="0"/>
              </a:rPr>
              <a:t>partenaire?</a:t>
            </a:r>
          </a:p>
          <a:p>
            <a:pPr algn="just"/>
            <a:endParaRPr lang="fr-FR" sz="1400" dirty="0">
              <a:solidFill>
                <a:srgbClr val="002060"/>
              </a:solidFill>
              <a:latin typeface="Arial" panose="020B0604020202020204" pitchFamily="34" charset="0"/>
              <a:cs typeface="Arial" panose="020B0604020202020204" pitchFamily="34" charset="0"/>
            </a:endParaRPr>
          </a:p>
          <a:p>
            <a:pPr lvl="0" algn="just"/>
            <a:r>
              <a:rPr lang="fr-FR" sz="2400" b="1" dirty="0" smtClean="0">
                <a:solidFill>
                  <a:srgbClr val="002060"/>
                </a:solidFill>
                <a:latin typeface="Arial" panose="020B0604020202020204" pitchFamily="34" charset="0"/>
                <a:cs typeface="Arial" panose="020B0604020202020204" pitchFamily="34" charset="0"/>
              </a:rPr>
              <a:t>Réponse:</a:t>
            </a:r>
            <a:r>
              <a:rPr lang="fr-FR" sz="2400" dirty="0">
                <a:solidFill>
                  <a:srgbClr val="002060"/>
                </a:solidFill>
                <a:latin typeface="Arial" panose="020B0604020202020204" pitchFamily="34" charset="0"/>
                <a:cs typeface="Arial" panose="020B0604020202020204" pitchFamily="34" charset="0"/>
              </a:rPr>
              <a:t> </a:t>
            </a:r>
            <a:r>
              <a:rPr lang="fr-FR" sz="2400" dirty="0" smtClean="0">
                <a:solidFill>
                  <a:srgbClr val="002060"/>
                </a:solidFill>
                <a:latin typeface="Arial" panose="020B0604020202020204" pitchFamily="34" charset="0"/>
                <a:cs typeface="Arial" panose="020B0604020202020204" pitchFamily="34" charset="0"/>
              </a:rPr>
              <a:t>on </a:t>
            </a:r>
            <a:r>
              <a:rPr lang="fr-FR" sz="2400" dirty="0">
                <a:solidFill>
                  <a:srgbClr val="002060"/>
                </a:solidFill>
                <a:latin typeface="Arial" panose="020B0604020202020204" pitchFamily="34" charset="0"/>
                <a:cs typeface="Arial" panose="020B0604020202020204" pitchFamily="34" charset="0"/>
              </a:rPr>
              <a:t>utilise des </a:t>
            </a:r>
            <a:r>
              <a:rPr lang="fr-FR" sz="2400" b="1" dirty="0">
                <a:solidFill>
                  <a:srgbClr val="002060"/>
                </a:solidFill>
                <a:latin typeface="Arial" panose="020B0604020202020204" pitchFamily="34" charset="0"/>
                <a:cs typeface="Arial" panose="020B0604020202020204" pitchFamily="34" charset="0"/>
              </a:rPr>
              <a:t>clauses de propriété intellectuelle</a:t>
            </a:r>
            <a:r>
              <a:rPr lang="fr-FR" sz="2400" dirty="0">
                <a:solidFill>
                  <a:srgbClr val="002060"/>
                </a:solidFill>
                <a:latin typeface="Arial" panose="020B0604020202020204" pitchFamily="34" charset="0"/>
                <a:cs typeface="Arial" panose="020B0604020202020204" pitchFamily="34" charset="0"/>
              </a:rPr>
              <a:t> strictes. On distingue ce qu'on apporte (le "Background IP") qui reste privé, et ce que la co-entreprise invente (le "</a:t>
            </a:r>
            <a:r>
              <a:rPr lang="fr-FR" sz="2400" dirty="0" err="1">
                <a:solidFill>
                  <a:srgbClr val="002060"/>
                </a:solidFill>
                <a:latin typeface="Arial" panose="020B0604020202020204" pitchFamily="34" charset="0"/>
                <a:cs typeface="Arial" panose="020B0604020202020204" pitchFamily="34" charset="0"/>
              </a:rPr>
              <a:t>Foreground</a:t>
            </a:r>
            <a:r>
              <a:rPr lang="fr-FR" sz="2400" dirty="0">
                <a:solidFill>
                  <a:srgbClr val="002060"/>
                </a:solidFill>
                <a:latin typeface="Arial" panose="020B0604020202020204" pitchFamily="34" charset="0"/>
                <a:cs typeface="Arial" panose="020B0604020202020204" pitchFamily="34" charset="0"/>
              </a:rPr>
              <a:t> IP") qui est partagé ou appartient à la filiale commune</a:t>
            </a:r>
            <a:r>
              <a:rPr lang="fr-FR" sz="2400" dirty="0" smtClean="0">
                <a:solidFill>
                  <a:srgbClr val="002060"/>
                </a:solidFill>
                <a:latin typeface="Arial" panose="020B0604020202020204" pitchFamily="34" charset="0"/>
                <a:cs typeface="Arial" panose="020B0604020202020204" pitchFamily="34" charset="0"/>
              </a:rPr>
              <a:t>.</a:t>
            </a:r>
            <a:endParaRPr lang="fr-FR" sz="24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697259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052736"/>
            <a:ext cx="8280920" cy="4801314"/>
          </a:xfrm>
          <a:prstGeom prst="rect">
            <a:avLst/>
          </a:prstGeom>
        </p:spPr>
        <p:txBody>
          <a:bodyPr wrap="square">
            <a:spAutoFit/>
          </a:bodyPr>
          <a:lstStyle/>
          <a:p>
            <a:pPr lvl="0" algn="just"/>
            <a:r>
              <a:rPr lang="fr-FR" sz="2400" b="1" dirty="0" smtClean="0">
                <a:solidFill>
                  <a:srgbClr val="002060"/>
                </a:solidFill>
                <a:latin typeface="Arial" panose="020B0604020202020204" pitchFamily="34" charset="0"/>
                <a:cs typeface="Arial" panose="020B0604020202020204" pitchFamily="34" charset="0"/>
              </a:rPr>
              <a:t>Q4: </a:t>
            </a:r>
            <a:r>
              <a:rPr lang="fr-FR" sz="2400" b="1" dirty="0">
                <a:solidFill>
                  <a:srgbClr val="002060"/>
                </a:solidFill>
                <a:latin typeface="Arial" panose="020B0604020202020204" pitchFamily="34" charset="0"/>
                <a:cs typeface="Arial" panose="020B0604020202020204" pitchFamily="34" charset="0"/>
              </a:rPr>
              <a:t>Pourquoi créer une nouvelle société plutôt qu'un simple contrat de </a:t>
            </a:r>
            <a:r>
              <a:rPr lang="fr-FR" sz="2400" b="1" dirty="0" smtClean="0">
                <a:solidFill>
                  <a:srgbClr val="002060"/>
                </a:solidFill>
                <a:latin typeface="Arial" panose="020B0604020202020204" pitchFamily="34" charset="0"/>
                <a:cs typeface="Arial" panose="020B0604020202020204" pitchFamily="34" charset="0"/>
              </a:rPr>
              <a:t>collaboration?</a:t>
            </a:r>
          </a:p>
          <a:p>
            <a:pPr lvl="0" algn="just"/>
            <a:endParaRPr lang="fr-FR" sz="1200" dirty="0">
              <a:solidFill>
                <a:srgbClr val="002060"/>
              </a:solidFill>
              <a:latin typeface="Arial" panose="020B0604020202020204" pitchFamily="34" charset="0"/>
              <a:cs typeface="Arial" panose="020B0604020202020204" pitchFamily="34" charset="0"/>
            </a:endParaRPr>
          </a:p>
          <a:p>
            <a:pPr lvl="0" algn="just"/>
            <a:r>
              <a:rPr lang="fr-FR" sz="2400" b="1" dirty="0" smtClean="0">
                <a:solidFill>
                  <a:srgbClr val="002060"/>
                </a:solidFill>
                <a:latin typeface="Arial" panose="020B0604020202020204" pitchFamily="34" charset="0"/>
                <a:cs typeface="Arial" panose="020B0604020202020204" pitchFamily="34" charset="0"/>
              </a:rPr>
              <a:t>Réponse:</a:t>
            </a:r>
            <a:r>
              <a:rPr lang="fr-FR" sz="2400" dirty="0">
                <a:solidFill>
                  <a:srgbClr val="002060"/>
                </a:solidFill>
                <a:latin typeface="Arial" panose="020B0604020202020204" pitchFamily="34" charset="0"/>
                <a:cs typeface="Arial" panose="020B0604020202020204" pitchFamily="34" charset="0"/>
              </a:rPr>
              <a:t> </a:t>
            </a:r>
            <a:r>
              <a:rPr lang="fr-FR" sz="2400" dirty="0" smtClean="0">
                <a:solidFill>
                  <a:srgbClr val="002060"/>
                </a:solidFill>
                <a:latin typeface="Arial" panose="020B0604020202020204" pitchFamily="34" charset="0"/>
                <a:cs typeface="Arial" panose="020B0604020202020204" pitchFamily="34" charset="0"/>
              </a:rPr>
              <a:t>la </a:t>
            </a:r>
            <a:r>
              <a:rPr lang="fr-FR" sz="2400" dirty="0">
                <a:solidFill>
                  <a:srgbClr val="002060"/>
                </a:solidFill>
                <a:latin typeface="Arial" panose="020B0604020202020204" pitchFamily="34" charset="0"/>
                <a:cs typeface="Arial" panose="020B0604020202020204" pitchFamily="34" charset="0"/>
              </a:rPr>
              <a:t>création d'une entité juridique (société) permet d'avoir un </a:t>
            </a:r>
            <a:r>
              <a:rPr lang="fr-FR" sz="2400" b="1" dirty="0">
                <a:solidFill>
                  <a:srgbClr val="002060"/>
                </a:solidFill>
                <a:latin typeface="Arial" panose="020B0604020202020204" pitchFamily="34" charset="0"/>
                <a:cs typeface="Arial" panose="020B0604020202020204" pitchFamily="34" charset="0"/>
              </a:rPr>
              <a:t>bilan propre</a:t>
            </a:r>
            <a:r>
              <a:rPr lang="fr-FR" sz="2400" dirty="0">
                <a:solidFill>
                  <a:srgbClr val="002060"/>
                </a:solidFill>
                <a:latin typeface="Arial" panose="020B0604020202020204" pitchFamily="34" charset="0"/>
                <a:cs typeface="Arial" panose="020B0604020202020204" pitchFamily="34" charset="0"/>
              </a:rPr>
              <a:t>, d'embaucher du personnel dédié et de rassurer les banques pour obtenir des prêts, ce qu'un simple contrat ne permet pas</a:t>
            </a:r>
            <a:r>
              <a:rPr lang="fr-FR" sz="2400" dirty="0" smtClean="0">
                <a:solidFill>
                  <a:srgbClr val="002060"/>
                </a:solidFill>
                <a:latin typeface="Arial" panose="020B0604020202020204" pitchFamily="34" charset="0"/>
                <a:cs typeface="Arial" panose="020B0604020202020204" pitchFamily="34" charset="0"/>
              </a:rPr>
              <a:t>.</a:t>
            </a:r>
          </a:p>
          <a:p>
            <a:pPr lvl="0" algn="just"/>
            <a:endParaRPr lang="fr-FR" sz="1400" dirty="0">
              <a:solidFill>
                <a:srgbClr val="002060"/>
              </a:solidFill>
              <a:latin typeface="Arial" panose="020B0604020202020204" pitchFamily="34" charset="0"/>
              <a:cs typeface="Arial" panose="020B0604020202020204" pitchFamily="34" charset="0"/>
            </a:endParaRPr>
          </a:p>
          <a:p>
            <a:pPr lvl="0" algn="just"/>
            <a:r>
              <a:rPr lang="fr-FR" sz="2400" b="1" dirty="0" smtClean="0">
                <a:solidFill>
                  <a:srgbClr val="002060"/>
                </a:solidFill>
                <a:latin typeface="Arial" panose="020B0604020202020204" pitchFamily="34" charset="0"/>
                <a:cs typeface="Arial" panose="020B0604020202020204" pitchFamily="34" charset="0"/>
              </a:rPr>
              <a:t>Q5: </a:t>
            </a:r>
            <a:r>
              <a:rPr lang="fr-FR" sz="2400" b="1" dirty="0">
                <a:solidFill>
                  <a:srgbClr val="002060"/>
                </a:solidFill>
                <a:latin typeface="Arial" panose="020B0604020202020204" pitchFamily="34" charset="0"/>
                <a:cs typeface="Arial" panose="020B0604020202020204" pitchFamily="34" charset="0"/>
              </a:rPr>
              <a:t>Que se passe-t-il si un des partenaires veut quitter la </a:t>
            </a:r>
            <a:r>
              <a:rPr lang="fr-FR" sz="2400" b="1" dirty="0" smtClean="0">
                <a:solidFill>
                  <a:srgbClr val="002060"/>
                </a:solidFill>
                <a:latin typeface="Arial" panose="020B0604020202020204" pitchFamily="34" charset="0"/>
                <a:cs typeface="Arial" panose="020B0604020202020204" pitchFamily="34" charset="0"/>
              </a:rPr>
              <a:t>co-entreprise?</a:t>
            </a:r>
            <a:endParaRPr lang="fr-FR" sz="2400" dirty="0">
              <a:solidFill>
                <a:srgbClr val="002060"/>
              </a:solidFill>
              <a:latin typeface="Arial" panose="020B0604020202020204" pitchFamily="34" charset="0"/>
              <a:cs typeface="Arial" panose="020B0604020202020204" pitchFamily="34" charset="0"/>
            </a:endParaRPr>
          </a:p>
          <a:p>
            <a:pPr lvl="0" algn="just"/>
            <a:endParaRPr lang="fr-FR" sz="1400" dirty="0">
              <a:solidFill>
                <a:srgbClr val="002060"/>
              </a:solidFill>
              <a:latin typeface="Arial" panose="020B0604020202020204" pitchFamily="34" charset="0"/>
              <a:cs typeface="Arial" panose="020B0604020202020204" pitchFamily="34" charset="0"/>
            </a:endParaRPr>
          </a:p>
          <a:p>
            <a:pPr lvl="0" algn="just"/>
            <a:r>
              <a:rPr lang="fr-FR" sz="2400" b="1" dirty="0" smtClean="0">
                <a:solidFill>
                  <a:srgbClr val="002060"/>
                </a:solidFill>
                <a:latin typeface="Arial" panose="020B0604020202020204" pitchFamily="34" charset="0"/>
                <a:cs typeface="Arial" panose="020B0604020202020204" pitchFamily="34" charset="0"/>
              </a:rPr>
              <a:t>Réponse:</a:t>
            </a:r>
            <a:r>
              <a:rPr lang="fr-FR" sz="2400" dirty="0">
                <a:solidFill>
                  <a:srgbClr val="002060"/>
                </a:solidFill>
                <a:latin typeface="Arial" panose="020B0604020202020204" pitchFamily="34" charset="0"/>
                <a:cs typeface="Arial" panose="020B0604020202020204" pitchFamily="34" charset="0"/>
              </a:rPr>
              <a:t> </a:t>
            </a:r>
            <a:r>
              <a:rPr lang="fr-FR" sz="2400" dirty="0" smtClean="0">
                <a:solidFill>
                  <a:srgbClr val="002060"/>
                </a:solidFill>
                <a:latin typeface="Arial" panose="020B0604020202020204" pitchFamily="34" charset="0"/>
                <a:cs typeface="Arial" panose="020B0604020202020204" pitchFamily="34" charset="0"/>
              </a:rPr>
              <a:t>c'est </a:t>
            </a:r>
            <a:r>
              <a:rPr lang="fr-FR" sz="2400" dirty="0">
                <a:solidFill>
                  <a:srgbClr val="002060"/>
                </a:solidFill>
                <a:latin typeface="Arial" panose="020B0604020202020204" pitchFamily="34" charset="0"/>
                <a:cs typeface="Arial" panose="020B0604020202020204" pitchFamily="34" charset="0"/>
              </a:rPr>
              <a:t>la clause de </a:t>
            </a:r>
            <a:r>
              <a:rPr lang="fr-FR" sz="2400" b="1" dirty="0">
                <a:solidFill>
                  <a:srgbClr val="002060"/>
                </a:solidFill>
                <a:latin typeface="Arial" panose="020B0604020202020204" pitchFamily="34" charset="0"/>
                <a:cs typeface="Arial" panose="020B0604020202020204" pitchFamily="34" charset="0"/>
              </a:rPr>
              <a:t>"droit de premier refus"</a:t>
            </a:r>
            <a:r>
              <a:rPr lang="fr-FR" sz="2400" dirty="0">
                <a:solidFill>
                  <a:srgbClr val="002060"/>
                </a:solidFill>
                <a:latin typeface="Arial" panose="020B0604020202020204" pitchFamily="34" charset="0"/>
                <a:cs typeface="Arial" panose="020B0604020202020204" pitchFamily="34" charset="0"/>
              </a:rPr>
              <a:t>. Si le partenaire A veut partir, il doit d'abord proposer ses parts au partenaire B avant de pouvoir les vendre à un inconnu.</a:t>
            </a:r>
          </a:p>
        </p:txBody>
      </p:sp>
    </p:spTree>
    <p:extLst>
      <p:ext uri="{BB962C8B-B14F-4D97-AF65-F5344CB8AC3E}">
        <p14:creationId xmlns:p14="http://schemas.microsoft.com/office/powerpoint/2010/main" val="162673991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WordArt 2"/>
          <p:cNvSpPr>
            <a:spLocks noChangeArrowheads="1" noChangeShapeType="1" noTextEdit="1"/>
          </p:cNvSpPr>
          <p:nvPr/>
        </p:nvSpPr>
        <p:spPr bwMode="auto">
          <a:xfrm>
            <a:off x="539552" y="1772816"/>
            <a:ext cx="8280920" cy="1368152"/>
          </a:xfrm>
          <a:prstGeom prst="rect">
            <a:avLst/>
          </a:prstGeom>
        </p:spPr>
        <p:txBody>
          <a:bodyPr wrap="none" fromWordArt="1">
            <a:prstTxWarp prst="textDeflate">
              <a:avLst>
                <a:gd name="adj" fmla="val 18750"/>
              </a:avLst>
            </a:prstTxWarp>
          </a:bodyPr>
          <a:lstStyle/>
          <a:p>
            <a:pPr algn="ctr"/>
            <a:r>
              <a:rPr lang="fr-FR" sz="3600" kern="10" dirty="0">
                <a:ln w="9525">
                  <a:noFill/>
                  <a:round/>
                  <a:headEnd/>
                  <a:tailEnd/>
                </a:ln>
                <a:gradFill rotWithShape="0">
                  <a:gsLst>
                    <a:gs pos="0">
                      <a:srgbClr val="9999FF"/>
                    </a:gs>
                    <a:gs pos="100000">
                      <a:srgbClr val="009999"/>
                    </a:gs>
                  </a:gsLst>
                  <a:lin ang="5400000" scaled="1"/>
                </a:gradFill>
                <a:effectLst>
                  <a:outerShdw dist="35921" dir="2700000" algn="ctr" rotWithShape="0">
                    <a:srgbClr val="C0C0C0">
                      <a:alpha val="80000"/>
                    </a:srgbClr>
                  </a:outerShdw>
                </a:effectLst>
                <a:latin typeface="Arial" panose="020B0604020202020204" pitchFamily="34" charset="0"/>
                <a:cs typeface="Arial" panose="020B0604020202020204" pitchFamily="34" charset="0"/>
              </a:rPr>
              <a:t>Merci pour votre aimable attention !!!</a:t>
            </a:r>
          </a:p>
        </p:txBody>
      </p:sp>
      <p:sp>
        <p:nvSpPr>
          <p:cNvPr id="2" name="Rectangle 1"/>
          <p:cNvSpPr/>
          <p:nvPr/>
        </p:nvSpPr>
        <p:spPr>
          <a:xfrm>
            <a:off x="323528" y="3933056"/>
            <a:ext cx="8496944" cy="1318053"/>
          </a:xfrm>
          <a:prstGeom prst="rect">
            <a:avLst/>
          </a:prstGeom>
        </p:spPr>
        <p:txBody>
          <a:bodyPr wrap="square">
            <a:spAutoFit/>
          </a:bodyPr>
          <a:lstStyle/>
          <a:p>
            <a:pPr algn="ctr">
              <a:lnSpc>
                <a:spcPct val="150000"/>
              </a:lnSpc>
            </a:pPr>
            <a:r>
              <a:rPr lang="fr-FR" sz="2800" kern="0" dirty="0">
                <a:solidFill>
                  <a:srgbClr val="002060"/>
                </a:solidFill>
                <a:latin typeface="Arial Black" panose="020B0A04020102020204" pitchFamily="34" charset="0"/>
                <a:cs typeface="Arial" panose="020B0604020202020204" pitchFamily="34" charset="0"/>
              </a:rPr>
              <a:t>cabinetmedahphilo@gmail.com</a:t>
            </a:r>
          </a:p>
          <a:p>
            <a:pPr algn="ctr">
              <a:lnSpc>
                <a:spcPct val="150000"/>
              </a:lnSpc>
            </a:pPr>
            <a:r>
              <a:rPr lang="fr-FR" sz="2800" kern="0" dirty="0">
                <a:solidFill>
                  <a:srgbClr val="002060"/>
                </a:solidFill>
                <a:latin typeface="Arial Black" panose="020B0A04020102020204" pitchFamily="34" charset="0"/>
                <a:cs typeface="Arial" panose="020B0604020202020204" pitchFamily="34" charset="0"/>
              </a:rPr>
              <a:t>meda_philo@yahoo.fr </a:t>
            </a:r>
            <a:endParaRPr lang="fr-FR" sz="2800"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1044486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620688"/>
            <a:ext cx="8208912" cy="5816977"/>
          </a:xfrm>
          <a:prstGeom prst="rect">
            <a:avLst/>
          </a:prstGeom>
        </p:spPr>
        <p:txBody>
          <a:bodyPr wrap="square">
            <a:spAutoFit/>
          </a:bodyPr>
          <a:lstStyle/>
          <a:p>
            <a:pPr marL="457200" lvl="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d</a:t>
            </a:r>
            <a:r>
              <a:rPr lang="fr-FR" sz="2800" dirty="0" smtClean="0">
                <a:solidFill>
                  <a:srgbClr val="002060"/>
                </a:solidFill>
                <a:latin typeface="Arial" panose="020B0604020202020204" pitchFamily="34" charset="0"/>
                <a:cs typeface="Arial" panose="020B0604020202020204" pitchFamily="34" charset="0"/>
              </a:rPr>
              <a:t>’accéder </a:t>
            </a:r>
            <a:r>
              <a:rPr lang="fr-FR" sz="2800" dirty="0">
                <a:solidFill>
                  <a:srgbClr val="002060"/>
                </a:solidFill>
                <a:latin typeface="Arial" panose="020B0604020202020204" pitchFamily="34" charset="0"/>
                <a:cs typeface="Arial" panose="020B0604020202020204" pitchFamily="34" charset="0"/>
              </a:rPr>
              <a:t>à de nouvelles </a:t>
            </a:r>
            <a:r>
              <a:rPr lang="fr-FR" sz="2800" dirty="0" smtClean="0">
                <a:solidFill>
                  <a:srgbClr val="002060"/>
                </a:solidFill>
                <a:latin typeface="Arial" panose="020B0604020202020204" pitchFamily="34" charset="0"/>
                <a:cs typeface="Arial" panose="020B0604020202020204" pitchFamily="34" charset="0"/>
              </a:rPr>
              <a:t>technologies; </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d</a:t>
            </a:r>
            <a:r>
              <a:rPr lang="fr-FR" sz="2800" dirty="0" smtClean="0">
                <a:solidFill>
                  <a:srgbClr val="002060"/>
                </a:solidFill>
                <a:latin typeface="Arial" panose="020B0604020202020204" pitchFamily="34" charset="0"/>
                <a:cs typeface="Arial" panose="020B0604020202020204" pitchFamily="34" charset="0"/>
              </a:rPr>
              <a:t>e partager </a:t>
            </a:r>
            <a:r>
              <a:rPr lang="fr-FR" sz="2800" dirty="0">
                <a:solidFill>
                  <a:srgbClr val="002060"/>
                </a:solidFill>
                <a:latin typeface="Arial" panose="020B0604020202020204" pitchFamily="34" charset="0"/>
                <a:cs typeface="Arial" panose="020B0604020202020204" pitchFamily="34" charset="0"/>
              </a:rPr>
              <a:t>les coûts et les investissements liés à de grands </a:t>
            </a:r>
            <a:r>
              <a:rPr lang="fr-FR" sz="2800" dirty="0" smtClean="0">
                <a:solidFill>
                  <a:srgbClr val="002060"/>
                </a:solidFill>
                <a:latin typeface="Arial" panose="020B0604020202020204" pitchFamily="34" charset="0"/>
                <a:cs typeface="Arial" panose="020B0604020202020204" pitchFamily="34" charset="0"/>
              </a:rPr>
              <a:t>projets; </a:t>
            </a:r>
          </a:p>
          <a:p>
            <a:pPr lvl="0" algn="just"/>
            <a:endParaRPr lang="fr-FR" sz="14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d</a:t>
            </a:r>
            <a:r>
              <a:rPr lang="fr-FR" sz="2800" dirty="0" smtClean="0">
                <a:solidFill>
                  <a:srgbClr val="002060"/>
                </a:solidFill>
                <a:latin typeface="Arial" panose="020B0604020202020204" pitchFamily="34" charset="0"/>
                <a:cs typeface="Arial" panose="020B0604020202020204" pitchFamily="34" charset="0"/>
              </a:rPr>
              <a:t>e réaliser </a:t>
            </a:r>
            <a:r>
              <a:rPr lang="fr-FR" sz="2800" dirty="0">
                <a:solidFill>
                  <a:srgbClr val="002060"/>
                </a:solidFill>
                <a:latin typeface="Arial" panose="020B0604020202020204" pitchFamily="34" charset="0"/>
                <a:cs typeface="Arial" panose="020B0604020202020204" pitchFamily="34" charset="0"/>
              </a:rPr>
              <a:t>des projets communs et </a:t>
            </a:r>
            <a:r>
              <a:rPr lang="fr-FR" sz="2800" dirty="0" smtClean="0">
                <a:solidFill>
                  <a:srgbClr val="002060"/>
                </a:solidFill>
                <a:latin typeface="Arial" panose="020B0604020202020204" pitchFamily="34" charset="0"/>
                <a:cs typeface="Arial" panose="020B0604020202020204" pitchFamily="34" charset="0"/>
              </a:rPr>
              <a:t>de </a:t>
            </a:r>
            <a:r>
              <a:rPr lang="fr-FR" sz="2800" dirty="0">
                <a:solidFill>
                  <a:srgbClr val="002060"/>
                </a:solidFill>
                <a:latin typeface="Arial" panose="020B0604020202020204" pitchFamily="34" charset="0"/>
                <a:cs typeface="Arial" panose="020B0604020202020204" pitchFamily="34" charset="0"/>
              </a:rPr>
              <a:t>profiter des effets de </a:t>
            </a:r>
            <a:r>
              <a:rPr lang="fr-FR" sz="2800" dirty="0" smtClean="0">
                <a:solidFill>
                  <a:srgbClr val="002060"/>
                </a:solidFill>
                <a:latin typeface="Arial" panose="020B0604020202020204" pitchFamily="34" charset="0"/>
                <a:cs typeface="Arial" panose="020B0604020202020204" pitchFamily="34" charset="0"/>
              </a:rPr>
              <a:t>synergie;</a:t>
            </a:r>
          </a:p>
          <a:p>
            <a:pPr lvl="0" algn="just"/>
            <a:endParaRPr lang="fr-FR" sz="16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
            </a:pPr>
            <a:r>
              <a:rPr lang="fr-FR" sz="2800" dirty="0" smtClean="0">
                <a:solidFill>
                  <a:srgbClr val="002060"/>
                </a:solidFill>
                <a:latin typeface="Arial" panose="020B0604020202020204" pitchFamily="34" charset="0"/>
                <a:cs typeface="Arial" panose="020B0604020202020204" pitchFamily="34" charset="0"/>
              </a:rPr>
              <a:t>mais </a:t>
            </a:r>
            <a:r>
              <a:rPr lang="fr-FR" sz="2800" dirty="0">
                <a:solidFill>
                  <a:srgbClr val="002060"/>
                </a:solidFill>
                <a:latin typeface="Arial" panose="020B0604020202020204" pitchFamily="34" charset="0"/>
                <a:cs typeface="Arial" panose="020B0604020202020204" pitchFamily="34" charset="0"/>
              </a:rPr>
              <a:t>aussi </a:t>
            </a:r>
            <a:r>
              <a:rPr lang="fr-FR" sz="2800" dirty="0" smtClean="0">
                <a:solidFill>
                  <a:srgbClr val="002060"/>
                </a:solidFill>
                <a:latin typeface="Arial" panose="020B0604020202020204" pitchFamily="34" charset="0"/>
                <a:cs typeface="Arial" panose="020B0604020202020204" pitchFamily="34" charset="0"/>
              </a:rPr>
              <a:t>de </a:t>
            </a:r>
            <a:r>
              <a:rPr lang="fr-FR" sz="2800" dirty="0">
                <a:solidFill>
                  <a:srgbClr val="002060"/>
                </a:solidFill>
                <a:latin typeface="Arial" panose="020B0604020202020204" pitchFamily="34" charset="0"/>
                <a:cs typeface="Arial" panose="020B0604020202020204" pitchFamily="34" charset="0"/>
              </a:rPr>
              <a:t>partager les risques tout en préservant l'autonomie entre les entreprises </a:t>
            </a:r>
            <a:r>
              <a:rPr lang="fr-FR" sz="2800" dirty="0" smtClean="0">
                <a:solidFill>
                  <a:srgbClr val="002060"/>
                </a:solidFill>
                <a:latin typeface="Arial" panose="020B0604020202020204" pitchFamily="34" charset="0"/>
                <a:cs typeface="Arial" panose="020B0604020202020204" pitchFamily="34" charset="0"/>
              </a:rPr>
              <a:t>participantes.</a:t>
            </a:r>
          </a:p>
          <a:p>
            <a:pPr lvl="0" algn="just"/>
            <a:endParaRPr lang="fr-FR" sz="20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d’autres termes, c’est une alliance stratégique qui favorise la mutualisation des compétences, accélère l'innovation, permet de </a:t>
            </a:r>
          </a:p>
        </p:txBody>
      </p:sp>
    </p:spTree>
    <p:extLst>
      <p:ext uri="{BB962C8B-B14F-4D97-AF65-F5344CB8AC3E}">
        <p14:creationId xmlns:p14="http://schemas.microsoft.com/office/powerpoint/2010/main" val="8989383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7644</TotalTime>
  <Words>2850</Words>
  <Application>Microsoft Office PowerPoint</Application>
  <PresentationFormat>Affichage à l'écran (4:3)</PresentationFormat>
  <Paragraphs>754</Paragraphs>
  <Slides>88</Slides>
  <Notes>5</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88</vt:i4>
      </vt:variant>
    </vt:vector>
  </HeadingPairs>
  <TitlesOfParts>
    <vt:vector size="98" baseType="lpstr">
      <vt:lpstr>SimSun</vt:lpstr>
      <vt:lpstr>Arial</vt:lpstr>
      <vt:lpstr>Arial Black</vt:lpstr>
      <vt:lpstr>Arial Rounded MT Bold</vt:lpstr>
      <vt:lpstr>Calibri</vt:lpstr>
      <vt:lpstr>Constantia</vt:lpstr>
      <vt:lpstr>Times New Roman</vt:lpstr>
      <vt:lpstr>Wingdings</vt:lpstr>
      <vt:lpstr>Wingdings 2</vt:lpstr>
      <vt:lpstr>Débit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Laptop</dc:creator>
  <cp:lastModifiedBy>utilisateur</cp:lastModifiedBy>
  <cp:revision>726</cp:revision>
  <cp:lastPrinted>2018-03-21T09:38:56Z</cp:lastPrinted>
  <dcterms:created xsi:type="dcterms:W3CDTF">2017-07-05T06:01:19Z</dcterms:created>
  <dcterms:modified xsi:type="dcterms:W3CDTF">2026-04-28T04:08:38Z</dcterms:modified>
</cp:coreProperties>
</file>